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85" r:id="rId2"/>
    <p:sldId id="289" r:id="rId3"/>
    <p:sldId id="324" r:id="rId4"/>
    <p:sldId id="300" r:id="rId5"/>
    <p:sldId id="308" r:id="rId6"/>
    <p:sldId id="301" r:id="rId7"/>
    <p:sldId id="316" r:id="rId8"/>
    <p:sldId id="322" r:id="rId9"/>
    <p:sldId id="317" r:id="rId10"/>
    <p:sldId id="318" r:id="rId11"/>
    <p:sldId id="292" r:id="rId12"/>
    <p:sldId id="309" r:id="rId13"/>
    <p:sldId id="294" r:id="rId14"/>
    <p:sldId id="305" r:id="rId15"/>
    <p:sldId id="298" r:id="rId16"/>
    <p:sldId id="295" r:id="rId17"/>
    <p:sldId id="296" r:id="rId18"/>
    <p:sldId id="297" r:id="rId19"/>
    <p:sldId id="302" r:id="rId20"/>
    <p:sldId id="320" r:id="rId21"/>
    <p:sldId id="319" r:id="rId22"/>
    <p:sldId id="307" r:id="rId23"/>
    <p:sldId id="287" r:id="rId24"/>
    <p:sldId id="256" r:id="rId25"/>
    <p:sldId id="286" r:id="rId26"/>
    <p:sldId id="303" r:id="rId27"/>
    <p:sldId id="288" r:id="rId28"/>
    <p:sldId id="257" r:id="rId29"/>
    <p:sldId id="304" r:id="rId30"/>
    <p:sldId id="311" r:id="rId31"/>
    <p:sldId id="312" r:id="rId32"/>
    <p:sldId id="313" r:id="rId33"/>
    <p:sldId id="314" r:id="rId34"/>
    <p:sldId id="325" r:id="rId35"/>
    <p:sldId id="315" r:id="rId36"/>
    <p:sldId id="31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ip Eberspeaker" initials="PE" lastIdx="1" clrIdx="0">
    <p:extLst>
      <p:ext uri="{19B8F6BF-5375-455C-9EA6-DF929625EA0E}">
        <p15:presenceInfo xmlns:p15="http://schemas.microsoft.com/office/powerpoint/2012/main" userId="523a61117199fad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t>Rubber Band Force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50800" cap="rnd">
              <a:solidFill>
                <a:schemeClr val="accent1"/>
              </a:solidFill>
              <a:round/>
            </a:ln>
            <a:effectLst/>
          </c:spPr>
          <c:marker>
            <c:symbol val="circle"/>
            <c:size val="5"/>
            <c:spPr>
              <a:solidFill>
                <a:schemeClr val="accent1"/>
              </a:solidFill>
              <a:ln w="76200">
                <a:solidFill>
                  <a:schemeClr val="accent1"/>
                </a:solidFill>
              </a:ln>
              <a:effectLst/>
            </c:spPr>
          </c:marker>
          <c:xVal>
            <c:numRef>
              <c:f>Sheet1!$B$7:$B$12</c:f>
              <c:numCache>
                <c:formatCode>General</c:formatCode>
                <c:ptCount val="6"/>
                <c:pt idx="0">
                  <c:v>0</c:v>
                </c:pt>
                <c:pt idx="1">
                  <c:v>0.02</c:v>
                </c:pt>
                <c:pt idx="2">
                  <c:v>0.04</c:v>
                </c:pt>
                <c:pt idx="3">
                  <c:v>0.06</c:v>
                </c:pt>
                <c:pt idx="4">
                  <c:v>0.08</c:v>
                </c:pt>
                <c:pt idx="5">
                  <c:v>0.1</c:v>
                </c:pt>
              </c:numCache>
            </c:numRef>
          </c:xVal>
          <c:yVal>
            <c:numRef>
              <c:f>Sheet1!$C$7:$C$12</c:f>
              <c:numCache>
                <c:formatCode>General</c:formatCode>
                <c:ptCount val="6"/>
                <c:pt idx="0">
                  <c:v>0</c:v>
                </c:pt>
                <c:pt idx="1">
                  <c:v>0.8</c:v>
                </c:pt>
                <c:pt idx="2">
                  <c:v>1.7</c:v>
                </c:pt>
                <c:pt idx="3">
                  <c:v>2.75</c:v>
                </c:pt>
                <c:pt idx="4">
                  <c:v>3.8</c:v>
                </c:pt>
                <c:pt idx="5">
                  <c:v>5.25</c:v>
                </c:pt>
              </c:numCache>
            </c:numRef>
          </c:yVal>
          <c:smooth val="0"/>
          <c:extLst>
            <c:ext xmlns:c16="http://schemas.microsoft.com/office/drawing/2014/chart" uri="{C3380CC4-5D6E-409C-BE32-E72D297353CC}">
              <c16:uniqueId val="{00000000-0F27-418D-90F7-795093CF4B5B}"/>
            </c:ext>
          </c:extLst>
        </c:ser>
        <c:dLbls>
          <c:showLegendKey val="0"/>
          <c:showVal val="0"/>
          <c:showCatName val="0"/>
          <c:showSerName val="0"/>
          <c:showPercent val="0"/>
          <c:showBubbleSize val="0"/>
        </c:dLbls>
        <c:axId val="266365992"/>
        <c:axId val="431772208"/>
      </c:scatterChart>
      <c:valAx>
        <c:axId val="26636599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Stretch Distance (m)</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31772208"/>
        <c:crosses val="autoZero"/>
        <c:crossBetween val="midCat"/>
      </c:valAx>
      <c:valAx>
        <c:axId val="431772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a:t>Force</a:t>
                </a:r>
                <a:r>
                  <a:rPr lang="en-US" sz="2000" baseline="0"/>
                  <a:t> (N)</a:t>
                </a:r>
                <a:endParaRPr lang="en-US" sz="2000"/>
              </a:p>
            </c:rich>
          </c:tx>
          <c:layout>
            <c:manualLayout>
              <c:xMode val="edge"/>
              <c:yMode val="edge"/>
              <c:x val="5.6921675774134787E-3"/>
              <c:y val="0.3469829378249206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636599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26C3A7-F43E-44D4-AB15-3755833B3FDC}" type="datetimeFigureOut">
              <a:rPr lang="en-US" smtClean="0"/>
              <a:t>1/11/2019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5C6A6B-77EC-418D-8288-1737C09C420A}" type="slidenum">
              <a:rPr lang="en-US" smtClean="0"/>
              <a:t>‹#›</a:t>
            </a:fld>
            <a:endParaRPr lang="en-US"/>
          </a:p>
        </p:txBody>
      </p:sp>
    </p:spTree>
    <p:extLst>
      <p:ext uri="{BB962C8B-B14F-4D97-AF65-F5344CB8AC3E}">
        <p14:creationId xmlns:p14="http://schemas.microsoft.com/office/powerpoint/2010/main" val="962112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FEA6-4217-41DE-8F45-C32E79BD7D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4661C5-7C1E-48AA-9B4C-0D316CC4DE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512557-ADEE-47C3-8556-A72E452135F3}"/>
              </a:ext>
            </a:extLst>
          </p:cNvPr>
          <p:cNvSpPr>
            <a:spLocks noGrp="1"/>
          </p:cNvSpPr>
          <p:nvPr>
            <p:ph type="dt" sz="half" idx="10"/>
          </p:nvPr>
        </p:nvSpPr>
        <p:spPr/>
        <p:txBody>
          <a:bodyPr/>
          <a:lstStyle/>
          <a:p>
            <a:fld id="{E9BDE9C1-3B05-4DAC-ADEA-9B448CFFE219}" type="datetime1">
              <a:rPr lang="en-US" smtClean="0"/>
              <a:t>1/11/2019</a:t>
            </a:fld>
            <a:endParaRPr lang="en-US"/>
          </a:p>
        </p:txBody>
      </p:sp>
      <p:sp>
        <p:nvSpPr>
          <p:cNvPr id="5" name="Footer Placeholder 4">
            <a:extLst>
              <a:ext uri="{FF2B5EF4-FFF2-40B4-BE49-F238E27FC236}">
                <a16:creationId xmlns:a16="http://schemas.microsoft.com/office/drawing/2014/main" id="{ACBF09FE-FBFA-4E9B-816D-935DE5B1D7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0980C6-F2E8-461C-A21B-98C900CB455A}"/>
              </a:ext>
            </a:extLst>
          </p:cNvPr>
          <p:cNvSpPr>
            <a:spLocks noGrp="1"/>
          </p:cNvSpPr>
          <p:nvPr>
            <p:ph type="sldNum" sz="quarter" idx="12"/>
          </p:nvPr>
        </p:nvSpPr>
        <p:spPr/>
        <p:txBody>
          <a:bodyPr/>
          <a:lstStyle/>
          <a:p>
            <a:fld id="{89B48E47-33F1-4C26-8211-928D7249E7DD}" type="slidenum">
              <a:rPr lang="en-US" smtClean="0"/>
              <a:t>‹#›</a:t>
            </a:fld>
            <a:endParaRPr lang="en-US"/>
          </a:p>
        </p:txBody>
      </p:sp>
    </p:spTree>
    <p:extLst>
      <p:ext uri="{BB962C8B-B14F-4D97-AF65-F5344CB8AC3E}">
        <p14:creationId xmlns:p14="http://schemas.microsoft.com/office/powerpoint/2010/main" val="3655051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72152-9088-4CEB-A7A5-DFE7B07A42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085ED4-4723-4637-9358-31B3311662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9D0AE-ED20-4EC2-BADC-7692D6E63C08}"/>
              </a:ext>
            </a:extLst>
          </p:cNvPr>
          <p:cNvSpPr>
            <a:spLocks noGrp="1"/>
          </p:cNvSpPr>
          <p:nvPr>
            <p:ph type="dt" sz="half" idx="10"/>
          </p:nvPr>
        </p:nvSpPr>
        <p:spPr/>
        <p:txBody>
          <a:bodyPr/>
          <a:lstStyle/>
          <a:p>
            <a:fld id="{669F9C76-12CA-4E54-96E7-A0FCCA22A34E}" type="datetime1">
              <a:rPr lang="en-US" smtClean="0"/>
              <a:t>1/11/2019</a:t>
            </a:fld>
            <a:endParaRPr lang="en-US"/>
          </a:p>
        </p:txBody>
      </p:sp>
      <p:sp>
        <p:nvSpPr>
          <p:cNvPr id="5" name="Footer Placeholder 4">
            <a:extLst>
              <a:ext uri="{FF2B5EF4-FFF2-40B4-BE49-F238E27FC236}">
                <a16:creationId xmlns:a16="http://schemas.microsoft.com/office/drawing/2014/main" id="{BFD73217-CD06-4EF3-878D-B3150BACB5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DD6774-2AD2-407D-B67B-29B231D59416}"/>
              </a:ext>
            </a:extLst>
          </p:cNvPr>
          <p:cNvSpPr>
            <a:spLocks noGrp="1"/>
          </p:cNvSpPr>
          <p:nvPr>
            <p:ph type="sldNum" sz="quarter" idx="12"/>
          </p:nvPr>
        </p:nvSpPr>
        <p:spPr/>
        <p:txBody>
          <a:bodyPr/>
          <a:lstStyle/>
          <a:p>
            <a:fld id="{89B48E47-33F1-4C26-8211-928D7249E7DD}" type="slidenum">
              <a:rPr lang="en-US" smtClean="0"/>
              <a:t>‹#›</a:t>
            </a:fld>
            <a:endParaRPr lang="en-US"/>
          </a:p>
        </p:txBody>
      </p:sp>
    </p:spTree>
    <p:extLst>
      <p:ext uri="{BB962C8B-B14F-4D97-AF65-F5344CB8AC3E}">
        <p14:creationId xmlns:p14="http://schemas.microsoft.com/office/powerpoint/2010/main" val="1988429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4B1F38-2760-41BA-80B6-00A2CB8826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BEDE34-7792-4D57-8A52-CC4DF8C57B4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20E9C0-8D03-45AC-ADA3-D1A6E95820CF}"/>
              </a:ext>
            </a:extLst>
          </p:cNvPr>
          <p:cNvSpPr>
            <a:spLocks noGrp="1"/>
          </p:cNvSpPr>
          <p:nvPr>
            <p:ph type="dt" sz="half" idx="10"/>
          </p:nvPr>
        </p:nvSpPr>
        <p:spPr/>
        <p:txBody>
          <a:bodyPr/>
          <a:lstStyle/>
          <a:p>
            <a:fld id="{0800D2AA-9D00-4061-8DA3-6F6170042326}" type="datetime1">
              <a:rPr lang="en-US" smtClean="0"/>
              <a:t>1/11/2019</a:t>
            </a:fld>
            <a:endParaRPr lang="en-US"/>
          </a:p>
        </p:txBody>
      </p:sp>
      <p:sp>
        <p:nvSpPr>
          <p:cNvPr id="5" name="Footer Placeholder 4">
            <a:extLst>
              <a:ext uri="{FF2B5EF4-FFF2-40B4-BE49-F238E27FC236}">
                <a16:creationId xmlns:a16="http://schemas.microsoft.com/office/drawing/2014/main" id="{2C08DF9D-A23F-41D5-A9BC-1A668F3801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FBC31-02C9-4946-86F4-6C560891F4C3}"/>
              </a:ext>
            </a:extLst>
          </p:cNvPr>
          <p:cNvSpPr>
            <a:spLocks noGrp="1"/>
          </p:cNvSpPr>
          <p:nvPr>
            <p:ph type="sldNum" sz="quarter" idx="12"/>
          </p:nvPr>
        </p:nvSpPr>
        <p:spPr/>
        <p:txBody>
          <a:bodyPr/>
          <a:lstStyle/>
          <a:p>
            <a:fld id="{89B48E47-33F1-4C26-8211-928D7249E7DD}" type="slidenum">
              <a:rPr lang="en-US" smtClean="0"/>
              <a:t>‹#›</a:t>
            </a:fld>
            <a:endParaRPr lang="en-US"/>
          </a:p>
        </p:txBody>
      </p:sp>
    </p:spTree>
    <p:extLst>
      <p:ext uri="{BB962C8B-B14F-4D97-AF65-F5344CB8AC3E}">
        <p14:creationId xmlns:p14="http://schemas.microsoft.com/office/powerpoint/2010/main" val="2131162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4DD29-0758-4107-A314-EE6ED85E32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802FD3-3824-4A56-A180-D9331C71C5F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E17184-0A2E-4991-80D1-83E7296777F4}"/>
              </a:ext>
            </a:extLst>
          </p:cNvPr>
          <p:cNvSpPr>
            <a:spLocks noGrp="1"/>
          </p:cNvSpPr>
          <p:nvPr>
            <p:ph type="dt" sz="half" idx="10"/>
          </p:nvPr>
        </p:nvSpPr>
        <p:spPr/>
        <p:txBody>
          <a:bodyPr/>
          <a:lstStyle/>
          <a:p>
            <a:fld id="{7DC72B38-944D-481D-82C6-38D684195827}" type="datetime1">
              <a:rPr lang="en-US" smtClean="0"/>
              <a:t>1/11/2019</a:t>
            </a:fld>
            <a:endParaRPr lang="en-US"/>
          </a:p>
        </p:txBody>
      </p:sp>
      <p:sp>
        <p:nvSpPr>
          <p:cNvPr id="5" name="Footer Placeholder 4">
            <a:extLst>
              <a:ext uri="{FF2B5EF4-FFF2-40B4-BE49-F238E27FC236}">
                <a16:creationId xmlns:a16="http://schemas.microsoft.com/office/drawing/2014/main" id="{86637F7A-16D7-42EB-AEF5-63797D0CF2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25A985-EFE9-445E-9A1F-D62BAEF4890E}"/>
              </a:ext>
            </a:extLst>
          </p:cNvPr>
          <p:cNvSpPr>
            <a:spLocks noGrp="1"/>
          </p:cNvSpPr>
          <p:nvPr>
            <p:ph type="sldNum" sz="quarter" idx="12"/>
          </p:nvPr>
        </p:nvSpPr>
        <p:spPr/>
        <p:txBody>
          <a:bodyPr/>
          <a:lstStyle/>
          <a:p>
            <a:fld id="{89B48E47-33F1-4C26-8211-928D7249E7DD}" type="slidenum">
              <a:rPr lang="en-US" smtClean="0"/>
              <a:t>‹#›</a:t>
            </a:fld>
            <a:endParaRPr lang="en-US"/>
          </a:p>
        </p:txBody>
      </p:sp>
    </p:spTree>
    <p:extLst>
      <p:ext uri="{BB962C8B-B14F-4D97-AF65-F5344CB8AC3E}">
        <p14:creationId xmlns:p14="http://schemas.microsoft.com/office/powerpoint/2010/main" val="3101793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ADBFF-F89D-4090-B6FD-0904B6F72E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007F1B-0452-472A-949E-2FFA5AB16F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614363-B606-434C-982A-B782418C0632}"/>
              </a:ext>
            </a:extLst>
          </p:cNvPr>
          <p:cNvSpPr>
            <a:spLocks noGrp="1"/>
          </p:cNvSpPr>
          <p:nvPr>
            <p:ph type="dt" sz="half" idx="10"/>
          </p:nvPr>
        </p:nvSpPr>
        <p:spPr/>
        <p:txBody>
          <a:bodyPr/>
          <a:lstStyle/>
          <a:p>
            <a:fld id="{87D0D6E3-1519-47C2-B5B6-EF396B1DA734}" type="datetime1">
              <a:rPr lang="en-US" smtClean="0"/>
              <a:t>1/11/2019</a:t>
            </a:fld>
            <a:endParaRPr lang="en-US"/>
          </a:p>
        </p:txBody>
      </p:sp>
      <p:sp>
        <p:nvSpPr>
          <p:cNvPr id="5" name="Footer Placeholder 4">
            <a:extLst>
              <a:ext uri="{FF2B5EF4-FFF2-40B4-BE49-F238E27FC236}">
                <a16:creationId xmlns:a16="http://schemas.microsoft.com/office/drawing/2014/main" id="{D010F6AA-D0DC-41B4-870C-C8D5F699AB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FC757-D634-4C42-870E-F6824CB43AE0}"/>
              </a:ext>
            </a:extLst>
          </p:cNvPr>
          <p:cNvSpPr>
            <a:spLocks noGrp="1"/>
          </p:cNvSpPr>
          <p:nvPr>
            <p:ph type="sldNum" sz="quarter" idx="12"/>
          </p:nvPr>
        </p:nvSpPr>
        <p:spPr/>
        <p:txBody>
          <a:bodyPr/>
          <a:lstStyle/>
          <a:p>
            <a:fld id="{89B48E47-33F1-4C26-8211-928D7249E7DD}" type="slidenum">
              <a:rPr lang="en-US" smtClean="0"/>
              <a:t>‹#›</a:t>
            </a:fld>
            <a:endParaRPr lang="en-US"/>
          </a:p>
        </p:txBody>
      </p:sp>
    </p:spTree>
    <p:extLst>
      <p:ext uri="{BB962C8B-B14F-4D97-AF65-F5344CB8AC3E}">
        <p14:creationId xmlns:p14="http://schemas.microsoft.com/office/powerpoint/2010/main" val="243529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F4E0E-3687-4D22-82AE-909E61C76C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F6ED79-2A8F-41DB-8543-F6AACC21412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34D4B0-5D2B-4C8F-8721-B70BBD2AE1D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E3EB26-BF9D-4D74-BEA6-B84B0676E71A}"/>
              </a:ext>
            </a:extLst>
          </p:cNvPr>
          <p:cNvSpPr>
            <a:spLocks noGrp="1"/>
          </p:cNvSpPr>
          <p:nvPr>
            <p:ph type="dt" sz="half" idx="10"/>
          </p:nvPr>
        </p:nvSpPr>
        <p:spPr/>
        <p:txBody>
          <a:bodyPr/>
          <a:lstStyle/>
          <a:p>
            <a:fld id="{0763EF82-96E4-4298-B21C-A6F2FAECB83A}" type="datetime1">
              <a:rPr lang="en-US" smtClean="0"/>
              <a:t>1/11/2019</a:t>
            </a:fld>
            <a:endParaRPr lang="en-US"/>
          </a:p>
        </p:txBody>
      </p:sp>
      <p:sp>
        <p:nvSpPr>
          <p:cNvPr id="6" name="Footer Placeholder 5">
            <a:extLst>
              <a:ext uri="{FF2B5EF4-FFF2-40B4-BE49-F238E27FC236}">
                <a16:creationId xmlns:a16="http://schemas.microsoft.com/office/drawing/2014/main" id="{C118D2D6-9597-490A-91AE-729555A32C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84024-9793-4B81-AF72-F141F39E2F56}"/>
              </a:ext>
            </a:extLst>
          </p:cNvPr>
          <p:cNvSpPr>
            <a:spLocks noGrp="1"/>
          </p:cNvSpPr>
          <p:nvPr>
            <p:ph type="sldNum" sz="quarter" idx="12"/>
          </p:nvPr>
        </p:nvSpPr>
        <p:spPr/>
        <p:txBody>
          <a:bodyPr/>
          <a:lstStyle/>
          <a:p>
            <a:fld id="{89B48E47-33F1-4C26-8211-928D7249E7DD}" type="slidenum">
              <a:rPr lang="en-US" smtClean="0"/>
              <a:t>‹#›</a:t>
            </a:fld>
            <a:endParaRPr lang="en-US"/>
          </a:p>
        </p:txBody>
      </p:sp>
    </p:spTree>
    <p:extLst>
      <p:ext uri="{BB962C8B-B14F-4D97-AF65-F5344CB8AC3E}">
        <p14:creationId xmlns:p14="http://schemas.microsoft.com/office/powerpoint/2010/main" val="3000096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13943-BE45-4A3C-9592-3340E0EE27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3F309D-0E6D-4CB5-B659-0E46D616BF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FCD8082-553F-4FA1-A4F3-5521FB2B8E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F233F2-1B65-42B1-A6D4-8C8B169043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4F667A5-779A-4493-9171-E2D90121F9A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A702C7-3AB2-4E40-88BF-2DFE8EC8EBF5}"/>
              </a:ext>
            </a:extLst>
          </p:cNvPr>
          <p:cNvSpPr>
            <a:spLocks noGrp="1"/>
          </p:cNvSpPr>
          <p:nvPr>
            <p:ph type="dt" sz="half" idx="10"/>
          </p:nvPr>
        </p:nvSpPr>
        <p:spPr/>
        <p:txBody>
          <a:bodyPr/>
          <a:lstStyle/>
          <a:p>
            <a:fld id="{A68DD1C3-5F50-4287-9D5B-8001C9DC25E6}" type="datetime1">
              <a:rPr lang="en-US" smtClean="0"/>
              <a:t>1/11/2019</a:t>
            </a:fld>
            <a:endParaRPr lang="en-US"/>
          </a:p>
        </p:txBody>
      </p:sp>
      <p:sp>
        <p:nvSpPr>
          <p:cNvPr id="8" name="Footer Placeholder 7">
            <a:extLst>
              <a:ext uri="{FF2B5EF4-FFF2-40B4-BE49-F238E27FC236}">
                <a16:creationId xmlns:a16="http://schemas.microsoft.com/office/drawing/2014/main" id="{F9584212-CC57-42B7-971B-8CBB63E5DF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EA6E81-4AF9-4E75-9CC2-CD56BD2C517F}"/>
              </a:ext>
            </a:extLst>
          </p:cNvPr>
          <p:cNvSpPr>
            <a:spLocks noGrp="1"/>
          </p:cNvSpPr>
          <p:nvPr>
            <p:ph type="sldNum" sz="quarter" idx="12"/>
          </p:nvPr>
        </p:nvSpPr>
        <p:spPr/>
        <p:txBody>
          <a:bodyPr/>
          <a:lstStyle/>
          <a:p>
            <a:fld id="{89B48E47-33F1-4C26-8211-928D7249E7DD}" type="slidenum">
              <a:rPr lang="en-US" smtClean="0"/>
              <a:t>‹#›</a:t>
            </a:fld>
            <a:endParaRPr lang="en-US"/>
          </a:p>
        </p:txBody>
      </p:sp>
    </p:spTree>
    <p:extLst>
      <p:ext uri="{BB962C8B-B14F-4D97-AF65-F5344CB8AC3E}">
        <p14:creationId xmlns:p14="http://schemas.microsoft.com/office/powerpoint/2010/main" val="2816708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D1DE0-CD77-4BF6-B969-0E8361E4F0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2594D9-37F0-4995-A204-73438D428977}"/>
              </a:ext>
            </a:extLst>
          </p:cNvPr>
          <p:cNvSpPr>
            <a:spLocks noGrp="1"/>
          </p:cNvSpPr>
          <p:nvPr>
            <p:ph type="dt" sz="half" idx="10"/>
          </p:nvPr>
        </p:nvSpPr>
        <p:spPr/>
        <p:txBody>
          <a:bodyPr/>
          <a:lstStyle/>
          <a:p>
            <a:fld id="{1CE8F935-C5B1-479B-B9B8-7D7D2AB9EB09}" type="datetime1">
              <a:rPr lang="en-US" smtClean="0"/>
              <a:t>1/11/2019</a:t>
            </a:fld>
            <a:endParaRPr lang="en-US"/>
          </a:p>
        </p:txBody>
      </p:sp>
      <p:sp>
        <p:nvSpPr>
          <p:cNvPr id="4" name="Footer Placeholder 3">
            <a:extLst>
              <a:ext uri="{FF2B5EF4-FFF2-40B4-BE49-F238E27FC236}">
                <a16:creationId xmlns:a16="http://schemas.microsoft.com/office/drawing/2014/main" id="{D8827A19-6E28-458B-8C6D-AD6EB0B48B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66EFC5-3A4C-4D82-B611-B3FA72AE22CF}"/>
              </a:ext>
            </a:extLst>
          </p:cNvPr>
          <p:cNvSpPr>
            <a:spLocks noGrp="1"/>
          </p:cNvSpPr>
          <p:nvPr>
            <p:ph type="sldNum" sz="quarter" idx="12"/>
          </p:nvPr>
        </p:nvSpPr>
        <p:spPr/>
        <p:txBody>
          <a:bodyPr/>
          <a:lstStyle/>
          <a:p>
            <a:fld id="{89B48E47-33F1-4C26-8211-928D7249E7DD}" type="slidenum">
              <a:rPr lang="en-US" smtClean="0"/>
              <a:t>‹#›</a:t>
            </a:fld>
            <a:endParaRPr lang="en-US"/>
          </a:p>
        </p:txBody>
      </p:sp>
    </p:spTree>
    <p:extLst>
      <p:ext uri="{BB962C8B-B14F-4D97-AF65-F5344CB8AC3E}">
        <p14:creationId xmlns:p14="http://schemas.microsoft.com/office/powerpoint/2010/main" val="3230102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CE1DB3-B693-4523-A5A9-5F83D14C69BD}"/>
              </a:ext>
            </a:extLst>
          </p:cNvPr>
          <p:cNvSpPr>
            <a:spLocks noGrp="1"/>
          </p:cNvSpPr>
          <p:nvPr>
            <p:ph type="dt" sz="half" idx="10"/>
          </p:nvPr>
        </p:nvSpPr>
        <p:spPr/>
        <p:txBody>
          <a:bodyPr/>
          <a:lstStyle/>
          <a:p>
            <a:fld id="{3B578E3D-F0D7-4150-AC32-C6006A6AA779}" type="datetime1">
              <a:rPr lang="en-US" smtClean="0"/>
              <a:t>1/11/2019</a:t>
            </a:fld>
            <a:endParaRPr lang="en-US"/>
          </a:p>
        </p:txBody>
      </p:sp>
      <p:sp>
        <p:nvSpPr>
          <p:cNvPr id="3" name="Footer Placeholder 2">
            <a:extLst>
              <a:ext uri="{FF2B5EF4-FFF2-40B4-BE49-F238E27FC236}">
                <a16:creationId xmlns:a16="http://schemas.microsoft.com/office/drawing/2014/main" id="{2575A0C1-A247-4836-A4F7-B30CB8DA5F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929E88-C9C7-4074-8DFE-8B64B2CD5672}"/>
              </a:ext>
            </a:extLst>
          </p:cNvPr>
          <p:cNvSpPr>
            <a:spLocks noGrp="1"/>
          </p:cNvSpPr>
          <p:nvPr>
            <p:ph type="sldNum" sz="quarter" idx="12"/>
          </p:nvPr>
        </p:nvSpPr>
        <p:spPr/>
        <p:txBody>
          <a:bodyPr/>
          <a:lstStyle/>
          <a:p>
            <a:fld id="{89B48E47-33F1-4C26-8211-928D7249E7DD}" type="slidenum">
              <a:rPr lang="en-US" smtClean="0"/>
              <a:t>‹#›</a:t>
            </a:fld>
            <a:endParaRPr lang="en-US"/>
          </a:p>
        </p:txBody>
      </p:sp>
    </p:spTree>
    <p:extLst>
      <p:ext uri="{BB962C8B-B14F-4D97-AF65-F5344CB8AC3E}">
        <p14:creationId xmlns:p14="http://schemas.microsoft.com/office/powerpoint/2010/main" val="1111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A62F8-4238-4342-842B-D091AB2C86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C12298-0F28-46B4-8BDF-DB53F74B53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6416DA-64D7-413C-B137-335621322F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811A5F-FF12-46E6-B174-A46FF6D06275}"/>
              </a:ext>
            </a:extLst>
          </p:cNvPr>
          <p:cNvSpPr>
            <a:spLocks noGrp="1"/>
          </p:cNvSpPr>
          <p:nvPr>
            <p:ph type="dt" sz="half" idx="10"/>
          </p:nvPr>
        </p:nvSpPr>
        <p:spPr/>
        <p:txBody>
          <a:bodyPr/>
          <a:lstStyle/>
          <a:p>
            <a:fld id="{DB1C9914-2FEF-4BFE-8657-6C9A1A2389BF}" type="datetime1">
              <a:rPr lang="en-US" smtClean="0"/>
              <a:t>1/11/2019</a:t>
            </a:fld>
            <a:endParaRPr lang="en-US"/>
          </a:p>
        </p:txBody>
      </p:sp>
      <p:sp>
        <p:nvSpPr>
          <p:cNvPr id="6" name="Footer Placeholder 5">
            <a:extLst>
              <a:ext uri="{FF2B5EF4-FFF2-40B4-BE49-F238E27FC236}">
                <a16:creationId xmlns:a16="http://schemas.microsoft.com/office/drawing/2014/main" id="{0E4154AF-44D2-41AF-8855-A7101580EC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8E3E10-8344-42C3-B1A4-1A7083AE5189}"/>
              </a:ext>
            </a:extLst>
          </p:cNvPr>
          <p:cNvSpPr>
            <a:spLocks noGrp="1"/>
          </p:cNvSpPr>
          <p:nvPr>
            <p:ph type="sldNum" sz="quarter" idx="12"/>
          </p:nvPr>
        </p:nvSpPr>
        <p:spPr/>
        <p:txBody>
          <a:bodyPr/>
          <a:lstStyle/>
          <a:p>
            <a:fld id="{89B48E47-33F1-4C26-8211-928D7249E7DD}" type="slidenum">
              <a:rPr lang="en-US" smtClean="0"/>
              <a:t>‹#›</a:t>
            </a:fld>
            <a:endParaRPr lang="en-US"/>
          </a:p>
        </p:txBody>
      </p:sp>
    </p:spTree>
    <p:extLst>
      <p:ext uri="{BB962C8B-B14F-4D97-AF65-F5344CB8AC3E}">
        <p14:creationId xmlns:p14="http://schemas.microsoft.com/office/powerpoint/2010/main" val="34678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531FA-F7F9-4244-A0F9-B4F2BAB097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07891F-02C7-4B07-934C-AE0010F177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F5A66F-9785-4EB7-A045-49B259C9B5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0903F1-4F95-4891-AFE5-DCC5EEBA3EC9}"/>
              </a:ext>
            </a:extLst>
          </p:cNvPr>
          <p:cNvSpPr>
            <a:spLocks noGrp="1"/>
          </p:cNvSpPr>
          <p:nvPr>
            <p:ph type="dt" sz="half" idx="10"/>
          </p:nvPr>
        </p:nvSpPr>
        <p:spPr/>
        <p:txBody>
          <a:bodyPr/>
          <a:lstStyle/>
          <a:p>
            <a:fld id="{3A33A960-D20C-4E18-8336-9E6A1F4E23D6}" type="datetime1">
              <a:rPr lang="en-US" smtClean="0"/>
              <a:t>1/11/2019</a:t>
            </a:fld>
            <a:endParaRPr lang="en-US"/>
          </a:p>
        </p:txBody>
      </p:sp>
      <p:sp>
        <p:nvSpPr>
          <p:cNvPr id="6" name="Footer Placeholder 5">
            <a:extLst>
              <a:ext uri="{FF2B5EF4-FFF2-40B4-BE49-F238E27FC236}">
                <a16:creationId xmlns:a16="http://schemas.microsoft.com/office/drawing/2014/main" id="{B47BFF99-FCB2-4C8C-AD10-00CC0EEB8B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4D0624-66C7-47FB-AB49-2FF651AC3BCE}"/>
              </a:ext>
            </a:extLst>
          </p:cNvPr>
          <p:cNvSpPr>
            <a:spLocks noGrp="1"/>
          </p:cNvSpPr>
          <p:nvPr>
            <p:ph type="sldNum" sz="quarter" idx="12"/>
          </p:nvPr>
        </p:nvSpPr>
        <p:spPr/>
        <p:txBody>
          <a:bodyPr/>
          <a:lstStyle/>
          <a:p>
            <a:fld id="{89B48E47-33F1-4C26-8211-928D7249E7DD}" type="slidenum">
              <a:rPr lang="en-US" smtClean="0"/>
              <a:t>‹#›</a:t>
            </a:fld>
            <a:endParaRPr lang="en-US"/>
          </a:p>
        </p:txBody>
      </p:sp>
    </p:spTree>
    <p:extLst>
      <p:ext uri="{BB962C8B-B14F-4D97-AF65-F5344CB8AC3E}">
        <p14:creationId xmlns:p14="http://schemas.microsoft.com/office/powerpoint/2010/main" val="330181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1437C8-5883-4FE0-BB21-0CEAB9AD2D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52F57E-9C5C-4F4F-9FA2-B6EBB502B2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FC03D3-17BF-424D-992C-89883AE2C2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6FD63-7784-458A-94AB-DAD90B79D16A}" type="datetime1">
              <a:rPr lang="en-US" smtClean="0"/>
              <a:t>1/11/2019</a:t>
            </a:fld>
            <a:endParaRPr lang="en-US"/>
          </a:p>
        </p:txBody>
      </p:sp>
      <p:sp>
        <p:nvSpPr>
          <p:cNvPr id="5" name="Footer Placeholder 4">
            <a:extLst>
              <a:ext uri="{FF2B5EF4-FFF2-40B4-BE49-F238E27FC236}">
                <a16:creationId xmlns:a16="http://schemas.microsoft.com/office/drawing/2014/main" id="{A5B7462B-AC36-408A-8079-25254BA7FA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03ED35-DD36-45CA-A5E5-48783F4319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48E47-33F1-4C26-8211-928D7249E7DD}" type="slidenum">
              <a:rPr lang="en-US" smtClean="0"/>
              <a:t>‹#›</a:t>
            </a:fld>
            <a:endParaRPr lang="en-US"/>
          </a:p>
        </p:txBody>
      </p:sp>
    </p:spTree>
    <p:extLst>
      <p:ext uri="{BB962C8B-B14F-4D97-AF65-F5344CB8AC3E}">
        <p14:creationId xmlns:p14="http://schemas.microsoft.com/office/powerpoint/2010/main" val="4154420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0873" y="1916645"/>
            <a:ext cx="5914408" cy="1384995"/>
          </a:xfrm>
          <a:prstGeom prst="rect">
            <a:avLst/>
          </a:prstGeom>
          <a:noFill/>
        </p:spPr>
        <p:txBody>
          <a:bodyPr wrap="square" rtlCol="0">
            <a:spAutoFit/>
          </a:bodyPr>
          <a:lstStyle/>
          <a:p>
            <a:pPr algn="ctr"/>
            <a:r>
              <a:rPr lang="en-US" sz="4400" dirty="0"/>
              <a:t>Work &amp; Energy</a:t>
            </a:r>
          </a:p>
          <a:p>
            <a:pPr algn="ctr"/>
            <a:r>
              <a:rPr lang="en-US" sz="4000" dirty="0">
                <a:solidFill>
                  <a:srgbClr val="0070C0"/>
                </a:solidFill>
              </a:rPr>
              <a:t>Work-Energy Theorem</a:t>
            </a:r>
          </a:p>
        </p:txBody>
      </p:sp>
      <p:sp>
        <p:nvSpPr>
          <p:cNvPr id="6" name="TextBox 5">
            <a:extLst>
              <a:ext uri="{FF2B5EF4-FFF2-40B4-BE49-F238E27FC236}">
                <a16:creationId xmlns:a16="http://schemas.microsoft.com/office/drawing/2014/main" id="{CB1B05EE-7D54-4B45-9033-CADBB9C30BAD}"/>
              </a:ext>
            </a:extLst>
          </p:cNvPr>
          <p:cNvSpPr txBox="1"/>
          <p:nvPr/>
        </p:nvSpPr>
        <p:spPr>
          <a:xfrm>
            <a:off x="1812458" y="3953977"/>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2019</a:t>
            </a:r>
          </a:p>
        </p:txBody>
      </p:sp>
      <p:sp>
        <p:nvSpPr>
          <p:cNvPr id="2" name="Slide Number Placeholder 1">
            <a:extLst>
              <a:ext uri="{FF2B5EF4-FFF2-40B4-BE49-F238E27FC236}">
                <a16:creationId xmlns:a16="http://schemas.microsoft.com/office/drawing/2014/main" id="{B233CF92-8ABA-4E20-9C39-1C4A0F0D5BDD}"/>
              </a:ext>
            </a:extLst>
          </p:cNvPr>
          <p:cNvSpPr>
            <a:spLocks noGrp="1"/>
          </p:cNvSpPr>
          <p:nvPr>
            <p:ph type="sldNum" sz="quarter" idx="12"/>
          </p:nvPr>
        </p:nvSpPr>
        <p:spPr/>
        <p:txBody>
          <a:bodyPr/>
          <a:lstStyle/>
          <a:p>
            <a:fld id="{FC979110-9A6D-4025-8DF7-F19C46686E32}" type="slidenum">
              <a:rPr lang="en-US" smtClean="0"/>
              <a:t>1</a:t>
            </a:fld>
            <a:endParaRPr lang="en-US"/>
          </a:p>
        </p:txBody>
      </p:sp>
      <p:pic>
        <p:nvPicPr>
          <p:cNvPr id="5" name="Picture 4">
            <a:extLst>
              <a:ext uri="{FF2B5EF4-FFF2-40B4-BE49-F238E27FC236}">
                <a16:creationId xmlns:a16="http://schemas.microsoft.com/office/drawing/2014/main" id="{44E87B4F-9EA0-4FC3-A396-0A655F681D3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27143" y="1502210"/>
            <a:ext cx="4798478" cy="3598859"/>
          </a:xfrm>
          <a:prstGeom prst="rect">
            <a:avLst/>
          </a:prstGeom>
        </p:spPr>
      </p:pic>
    </p:spTree>
    <p:extLst>
      <p:ext uri="{BB962C8B-B14F-4D97-AF65-F5344CB8AC3E}">
        <p14:creationId xmlns:p14="http://schemas.microsoft.com/office/powerpoint/2010/main" val="128026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FEBF28-EA5A-42C3-8E08-6AC213A64161}"/>
              </a:ext>
            </a:extLst>
          </p:cNvPr>
          <p:cNvSpPr>
            <a:spLocks noGrp="1"/>
          </p:cNvSpPr>
          <p:nvPr>
            <p:ph type="sldNum" sz="quarter" idx="12"/>
          </p:nvPr>
        </p:nvSpPr>
        <p:spPr/>
        <p:txBody>
          <a:bodyPr/>
          <a:lstStyle/>
          <a:p>
            <a:fld id="{89B48E47-33F1-4C26-8211-928D7249E7DD}" type="slidenum">
              <a:rPr lang="en-US" smtClean="0"/>
              <a:t>10</a:t>
            </a:fld>
            <a:endParaRPr lang="en-US"/>
          </a:p>
        </p:txBody>
      </p:sp>
      <p:sp>
        <p:nvSpPr>
          <p:cNvPr id="3" name="TextBox 2">
            <a:extLst>
              <a:ext uri="{FF2B5EF4-FFF2-40B4-BE49-F238E27FC236}">
                <a16:creationId xmlns:a16="http://schemas.microsoft.com/office/drawing/2014/main" id="{4E66CEB1-B514-4AF3-9CBE-2477F0B9E531}"/>
              </a:ext>
            </a:extLst>
          </p:cNvPr>
          <p:cNvSpPr txBox="1"/>
          <p:nvPr/>
        </p:nvSpPr>
        <p:spPr>
          <a:xfrm>
            <a:off x="1532206" y="456655"/>
            <a:ext cx="9127588" cy="1938992"/>
          </a:xfrm>
          <a:prstGeom prst="rect">
            <a:avLst/>
          </a:prstGeom>
          <a:noFill/>
          <a:ln>
            <a:noFill/>
          </a:ln>
        </p:spPr>
        <p:txBody>
          <a:bodyPr wrap="square" rtlCol="0">
            <a:spAutoFit/>
          </a:bodyPr>
          <a:lstStyle/>
          <a:p>
            <a:r>
              <a:rPr lang="en-US" sz="2400" dirty="0"/>
              <a:t>Substituting in the equations for acceleration (a) and distance (x) yields:</a:t>
            </a:r>
          </a:p>
          <a:p>
            <a:endParaRPr lang="en-US" sz="2400" dirty="0"/>
          </a:p>
          <a:p>
            <a:r>
              <a:rPr lang="en-US" sz="2400" dirty="0">
                <a:solidFill>
                  <a:srgbClr val="7030A0"/>
                </a:solidFill>
              </a:rPr>
              <a:t>                            v</a:t>
            </a:r>
            <a:r>
              <a:rPr lang="en-US" sz="2400" baseline="-25000" dirty="0">
                <a:solidFill>
                  <a:srgbClr val="7030A0"/>
                </a:solidFill>
              </a:rPr>
              <a:t>t</a:t>
            </a:r>
            <a:r>
              <a:rPr lang="en-US" sz="2400" dirty="0">
                <a:solidFill>
                  <a:srgbClr val="7030A0"/>
                </a:solidFill>
              </a:rPr>
              <a:t> - v</a:t>
            </a:r>
            <a:r>
              <a:rPr lang="en-US" sz="2400" baseline="-25000" dirty="0">
                <a:solidFill>
                  <a:srgbClr val="7030A0"/>
                </a:solidFill>
              </a:rPr>
              <a:t>0</a:t>
            </a:r>
            <a:r>
              <a:rPr lang="en-US" sz="2400" dirty="0">
                <a:solidFill>
                  <a:srgbClr val="FF0000"/>
                </a:solidFill>
              </a:rPr>
              <a:t>           v</a:t>
            </a:r>
            <a:r>
              <a:rPr lang="en-US" sz="2400" baseline="-25000" dirty="0">
                <a:solidFill>
                  <a:srgbClr val="FF0000"/>
                </a:solidFill>
              </a:rPr>
              <a:t>t</a:t>
            </a:r>
            <a:r>
              <a:rPr lang="en-US" sz="2400" dirty="0">
                <a:solidFill>
                  <a:srgbClr val="FF0000"/>
                </a:solidFill>
              </a:rPr>
              <a:t> + v</a:t>
            </a:r>
            <a:r>
              <a:rPr lang="en-US" sz="2400" baseline="-25000" dirty="0">
                <a:solidFill>
                  <a:srgbClr val="FF0000"/>
                </a:solidFill>
              </a:rPr>
              <a:t>0</a:t>
            </a:r>
            <a:endParaRPr lang="en-US" sz="2400" dirty="0"/>
          </a:p>
          <a:p>
            <a:r>
              <a:rPr lang="en-US" sz="2400" b="1" dirty="0">
                <a:solidFill>
                  <a:srgbClr val="00B050"/>
                </a:solidFill>
              </a:rPr>
              <a:t>Work</a:t>
            </a:r>
            <a:r>
              <a:rPr lang="en-US" sz="2400" b="1" dirty="0">
                <a:solidFill>
                  <a:srgbClr val="0070C0"/>
                </a:solidFill>
              </a:rPr>
              <a:t>  </a:t>
            </a:r>
            <a:r>
              <a:rPr lang="en-US" sz="2400" b="1" dirty="0"/>
              <a:t>=  </a:t>
            </a:r>
            <a:r>
              <a:rPr lang="en-US" sz="2400" b="1" dirty="0">
                <a:solidFill>
                  <a:srgbClr val="00B0F0"/>
                </a:solidFill>
              </a:rPr>
              <a:t>m</a:t>
            </a:r>
            <a:r>
              <a:rPr lang="en-US" sz="2400" b="1" dirty="0"/>
              <a:t>   *  </a:t>
            </a:r>
            <a:r>
              <a:rPr lang="en-US" sz="2400" b="1" dirty="0">
                <a:solidFill>
                  <a:srgbClr val="7030A0"/>
                </a:solidFill>
              </a:rPr>
              <a:t>-------- </a:t>
            </a:r>
            <a:r>
              <a:rPr lang="en-US" sz="2400" b="1" dirty="0"/>
              <a:t>   *</a:t>
            </a:r>
            <a:r>
              <a:rPr lang="en-US" sz="2400" b="1" dirty="0">
                <a:solidFill>
                  <a:srgbClr val="0070C0"/>
                </a:solidFill>
              </a:rPr>
              <a:t>    </a:t>
            </a:r>
            <a:r>
              <a:rPr lang="en-US" sz="2400" b="1" dirty="0">
                <a:solidFill>
                  <a:srgbClr val="FF0000"/>
                </a:solidFill>
              </a:rPr>
              <a:t>---------    t</a:t>
            </a:r>
          </a:p>
          <a:p>
            <a:r>
              <a:rPr lang="en-US" sz="2400" b="1" dirty="0">
                <a:solidFill>
                  <a:srgbClr val="7030A0"/>
                </a:solidFill>
              </a:rPr>
              <a:t>                                t                    </a:t>
            </a:r>
            <a:r>
              <a:rPr lang="en-US" sz="2400" b="1" dirty="0">
                <a:solidFill>
                  <a:srgbClr val="FF0000"/>
                </a:solidFill>
              </a:rPr>
              <a:t>2</a:t>
            </a:r>
          </a:p>
        </p:txBody>
      </p:sp>
      <p:sp>
        <p:nvSpPr>
          <p:cNvPr id="4" name="TextBox 3">
            <a:extLst>
              <a:ext uri="{FF2B5EF4-FFF2-40B4-BE49-F238E27FC236}">
                <a16:creationId xmlns:a16="http://schemas.microsoft.com/office/drawing/2014/main" id="{C834FB83-F76B-49A0-AE4C-9FC94157F22D}"/>
              </a:ext>
            </a:extLst>
          </p:cNvPr>
          <p:cNvSpPr txBox="1"/>
          <p:nvPr/>
        </p:nvSpPr>
        <p:spPr>
          <a:xfrm>
            <a:off x="1561079" y="4355091"/>
            <a:ext cx="4166384" cy="461665"/>
          </a:xfrm>
          <a:prstGeom prst="rect">
            <a:avLst/>
          </a:prstGeom>
          <a:noFill/>
        </p:spPr>
        <p:txBody>
          <a:bodyPr wrap="square" rtlCol="0">
            <a:spAutoFit/>
          </a:bodyPr>
          <a:lstStyle/>
          <a:p>
            <a:r>
              <a:rPr lang="en-US" sz="2400" b="1" dirty="0">
                <a:solidFill>
                  <a:srgbClr val="00B050"/>
                </a:solidFill>
              </a:rPr>
              <a:t>Work  </a:t>
            </a:r>
            <a:r>
              <a:rPr lang="en-US" sz="2400" b="1" dirty="0"/>
              <a:t>=   ½ m v</a:t>
            </a:r>
            <a:r>
              <a:rPr lang="en-US" sz="2400" b="1" baseline="-25000" dirty="0"/>
              <a:t>t</a:t>
            </a:r>
            <a:r>
              <a:rPr lang="en-US" sz="2400" b="1" baseline="30000" dirty="0"/>
              <a:t>2</a:t>
            </a:r>
            <a:r>
              <a:rPr lang="en-US" sz="2400" b="1" dirty="0"/>
              <a:t>  -  ½ m v</a:t>
            </a:r>
            <a:r>
              <a:rPr lang="en-US" sz="2400" b="1" baseline="-25000" dirty="0"/>
              <a:t>0</a:t>
            </a:r>
            <a:r>
              <a:rPr lang="en-US" sz="2400" b="1" baseline="30000" dirty="0"/>
              <a:t>2</a:t>
            </a:r>
          </a:p>
        </p:txBody>
      </p:sp>
      <p:sp>
        <p:nvSpPr>
          <p:cNvPr id="7" name="TextBox 6">
            <a:extLst>
              <a:ext uri="{FF2B5EF4-FFF2-40B4-BE49-F238E27FC236}">
                <a16:creationId xmlns:a16="http://schemas.microsoft.com/office/drawing/2014/main" id="{B224A3DC-909E-4EE9-8E81-63FD2E401B93}"/>
              </a:ext>
            </a:extLst>
          </p:cNvPr>
          <p:cNvSpPr txBox="1"/>
          <p:nvPr/>
        </p:nvSpPr>
        <p:spPr>
          <a:xfrm>
            <a:off x="1561079" y="3593802"/>
            <a:ext cx="5657558" cy="461665"/>
          </a:xfrm>
          <a:prstGeom prst="rect">
            <a:avLst/>
          </a:prstGeom>
          <a:noFill/>
        </p:spPr>
        <p:txBody>
          <a:bodyPr wrap="square" rtlCol="0">
            <a:spAutoFit/>
          </a:bodyPr>
          <a:lstStyle/>
          <a:p>
            <a:r>
              <a:rPr lang="en-US" sz="2400" b="1" dirty="0">
                <a:solidFill>
                  <a:srgbClr val="00B050"/>
                </a:solidFill>
              </a:rPr>
              <a:t>Work  </a:t>
            </a:r>
            <a:r>
              <a:rPr lang="en-US" sz="2400" b="1" dirty="0"/>
              <a:t>=   ½ m   ( v</a:t>
            </a:r>
            <a:r>
              <a:rPr lang="en-US" sz="2400" b="1" baseline="-25000" dirty="0"/>
              <a:t>t</a:t>
            </a:r>
            <a:r>
              <a:rPr lang="en-US" sz="2400" b="1" baseline="30000" dirty="0"/>
              <a:t>2</a:t>
            </a:r>
            <a:r>
              <a:rPr lang="en-US" sz="2400" b="1" dirty="0"/>
              <a:t> + v</a:t>
            </a:r>
            <a:r>
              <a:rPr lang="en-US" sz="2400" b="1" baseline="-25000" dirty="0"/>
              <a:t>t</a:t>
            </a:r>
            <a:r>
              <a:rPr lang="en-US" sz="2400" b="1" dirty="0"/>
              <a:t>v</a:t>
            </a:r>
            <a:r>
              <a:rPr lang="en-US" sz="2400" b="1" baseline="-25000" dirty="0"/>
              <a:t>0</a:t>
            </a:r>
            <a:r>
              <a:rPr lang="en-US" sz="2400" b="1" dirty="0"/>
              <a:t> - v</a:t>
            </a:r>
            <a:r>
              <a:rPr lang="en-US" sz="2400" b="1" baseline="-25000" dirty="0"/>
              <a:t>t</a:t>
            </a:r>
            <a:r>
              <a:rPr lang="en-US" sz="2400" b="1" dirty="0"/>
              <a:t>v</a:t>
            </a:r>
            <a:r>
              <a:rPr lang="en-US" sz="2400" b="1" baseline="-25000" dirty="0"/>
              <a:t>0</a:t>
            </a:r>
            <a:r>
              <a:rPr lang="en-US" sz="2400" b="1" dirty="0"/>
              <a:t> - v</a:t>
            </a:r>
            <a:r>
              <a:rPr lang="en-US" sz="2400" b="1" baseline="-25000" dirty="0"/>
              <a:t>0</a:t>
            </a:r>
            <a:r>
              <a:rPr lang="en-US" sz="2400" b="1" baseline="30000" dirty="0"/>
              <a:t>2</a:t>
            </a:r>
            <a:r>
              <a:rPr lang="en-US" sz="2400" b="1" baseline="-25000" dirty="0"/>
              <a:t> </a:t>
            </a:r>
            <a:r>
              <a:rPr lang="en-US" sz="2400" b="1" dirty="0"/>
              <a:t>)    </a:t>
            </a:r>
          </a:p>
        </p:txBody>
      </p:sp>
      <p:grpSp>
        <p:nvGrpSpPr>
          <p:cNvPr id="11" name="Group 10">
            <a:extLst>
              <a:ext uri="{FF2B5EF4-FFF2-40B4-BE49-F238E27FC236}">
                <a16:creationId xmlns:a16="http://schemas.microsoft.com/office/drawing/2014/main" id="{C95E684F-5941-4012-941F-AF6284BBFF1B}"/>
              </a:ext>
            </a:extLst>
          </p:cNvPr>
          <p:cNvGrpSpPr/>
          <p:nvPr/>
        </p:nvGrpSpPr>
        <p:grpSpPr>
          <a:xfrm>
            <a:off x="1561078" y="2821710"/>
            <a:ext cx="9244822" cy="2019617"/>
            <a:chOff x="1561078" y="2821710"/>
            <a:chExt cx="9244822" cy="2019617"/>
          </a:xfrm>
        </p:grpSpPr>
        <p:sp>
          <p:nvSpPr>
            <p:cNvPr id="6" name="TextBox 5">
              <a:extLst>
                <a:ext uri="{FF2B5EF4-FFF2-40B4-BE49-F238E27FC236}">
                  <a16:creationId xmlns:a16="http://schemas.microsoft.com/office/drawing/2014/main" id="{A655DC66-C253-4A05-AE83-BE12B9FEB2B5}"/>
                </a:ext>
              </a:extLst>
            </p:cNvPr>
            <p:cNvSpPr txBox="1"/>
            <p:nvPr/>
          </p:nvSpPr>
          <p:spPr>
            <a:xfrm>
              <a:off x="1561078" y="2821710"/>
              <a:ext cx="5249595" cy="461665"/>
            </a:xfrm>
            <a:prstGeom prst="rect">
              <a:avLst/>
            </a:prstGeom>
            <a:noFill/>
            <a:ln>
              <a:noFill/>
            </a:ln>
          </p:spPr>
          <p:txBody>
            <a:bodyPr wrap="square" rtlCol="0">
              <a:spAutoFit/>
            </a:bodyPr>
            <a:lstStyle/>
            <a:p>
              <a:r>
                <a:rPr lang="en-US" sz="2400" b="1" dirty="0">
                  <a:solidFill>
                    <a:srgbClr val="00B050"/>
                  </a:solidFill>
                </a:rPr>
                <a:t>Work  </a:t>
              </a:r>
              <a:r>
                <a:rPr lang="en-US" sz="2400" b="1" dirty="0"/>
                <a:t>=   ½ </a:t>
              </a:r>
              <a:r>
                <a:rPr lang="en-US" sz="2400" b="1" dirty="0">
                  <a:solidFill>
                    <a:srgbClr val="00B0F0"/>
                  </a:solidFill>
                </a:rPr>
                <a:t>m</a:t>
              </a:r>
              <a:r>
                <a:rPr lang="en-US" sz="2400" b="1" dirty="0"/>
                <a:t>   ( </a:t>
              </a:r>
              <a:r>
                <a:rPr lang="en-US" sz="2400" b="1" dirty="0">
                  <a:solidFill>
                    <a:srgbClr val="7030A0"/>
                  </a:solidFill>
                </a:rPr>
                <a:t>v</a:t>
              </a:r>
              <a:r>
                <a:rPr lang="en-US" sz="2400" b="1" baseline="-25000" dirty="0">
                  <a:solidFill>
                    <a:srgbClr val="7030A0"/>
                  </a:solidFill>
                </a:rPr>
                <a:t>t</a:t>
              </a:r>
              <a:r>
                <a:rPr lang="en-US" sz="2400" b="1" dirty="0">
                  <a:solidFill>
                    <a:srgbClr val="7030A0"/>
                  </a:solidFill>
                </a:rPr>
                <a:t> - v</a:t>
              </a:r>
              <a:r>
                <a:rPr lang="en-US" sz="2400" b="1" baseline="-25000" dirty="0">
                  <a:solidFill>
                    <a:srgbClr val="7030A0"/>
                  </a:solidFill>
                </a:rPr>
                <a:t>0 </a:t>
              </a:r>
              <a:r>
                <a:rPr lang="en-US" sz="2400" b="1" dirty="0"/>
                <a:t>) * ( </a:t>
              </a:r>
              <a:r>
                <a:rPr lang="en-US" sz="2400" b="1" dirty="0">
                  <a:solidFill>
                    <a:srgbClr val="FF0000"/>
                  </a:solidFill>
                </a:rPr>
                <a:t>v</a:t>
              </a:r>
              <a:r>
                <a:rPr lang="en-US" sz="2400" b="1" baseline="-25000" dirty="0">
                  <a:solidFill>
                    <a:srgbClr val="FF0000"/>
                  </a:solidFill>
                </a:rPr>
                <a:t>t</a:t>
              </a:r>
              <a:r>
                <a:rPr lang="en-US" sz="2400" b="1" dirty="0">
                  <a:solidFill>
                    <a:srgbClr val="FF0000"/>
                  </a:solidFill>
                </a:rPr>
                <a:t> + v</a:t>
              </a:r>
              <a:r>
                <a:rPr lang="en-US" sz="2400" b="1" baseline="-25000" dirty="0">
                  <a:solidFill>
                    <a:srgbClr val="FF0000"/>
                  </a:solidFill>
                </a:rPr>
                <a:t>0 </a:t>
              </a:r>
              <a:r>
                <a:rPr lang="en-US" sz="2400" b="1" dirty="0"/>
                <a:t>)  (</a:t>
              </a:r>
              <a:r>
                <a:rPr lang="en-US" sz="2400" b="1" dirty="0">
                  <a:solidFill>
                    <a:srgbClr val="FF0000"/>
                  </a:solidFill>
                </a:rPr>
                <a:t>t</a:t>
              </a:r>
              <a:r>
                <a:rPr lang="en-US" sz="2400" b="1" dirty="0"/>
                <a:t>/</a:t>
              </a:r>
              <a:r>
                <a:rPr lang="en-US" sz="2400" b="1" dirty="0">
                  <a:solidFill>
                    <a:srgbClr val="7030A0"/>
                  </a:solidFill>
                </a:rPr>
                <a:t>t</a:t>
              </a:r>
              <a:r>
                <a:rPr lang="en-US" sz="2400" b="1" dirty="0"/>
                <a:t>)    </a:t>
              </a:r>
            </a:p>
          </p:txBody>
        </p:sp>
        <p:grpSp>
          <p:nvGrpSpPr>
            <p:cNvPr id="8" name="Group 7">
              <a:extLst>
                <a:ext uri="{FF2B5EF4-FFF2-40B4-BE49-F238E27FC236}">
                  <a16:creationId xmlns:a16="http://schemas.microsoft.com/office/drawing/2014/main" id="{B8C56A63-0C96-4A6B-A98A-84BD3CB4EC1F}"/>
                </a:ext>
              </a:extLst>
            </p:cNvPr>
            <p:cNvGrpSpPr/>
            <p:nvPr/>
          </p:nvGrpSpPr>
          <p:grpSpPr>
            <a:xfrm>
              <a:off x="7143606" y="2846281"/>
              <a:ext cx="3662294" cy="1995046"/>
              <a:chOff x="7143606" y="2846281"/>
              <a:chExt cx="3662294" cy="1995046"/>
            </a:xfrm>
          </p:grpSpPr>
          <p:sp>
            <p:nvSpPr>
              <p:cNvPr id="5" name="TextBox 4">
                <a:extLst>
                  <a:ext uri="{FF2B5EF4-FFF2-40B4-BE49-F238E27FC236}">
                    <a16:creationId xmlns:a16="http://schemas.microsoft.com/office/drawing/2014/main" id="{8AC026F5-143B-4424-B0AB-59543312BB5A}"/>
                  </a:ext>
                </a:extLst>
              </p:cNvPr>
              <p:cNvSpPr txBox="1"/>
              <p:nvPr/>
            </p:nvSpPr>
            <p:spPr>
              <a:xfrm>
                <a:off x="7931398" y="3621938"/>
                <a:ext cx="2874502" cy="369332"/>
              </a:xfrm>
              <a:prstGeom prst="rect">
                <a:avLst/>
              </a:prstGeom>
              <a:noFill/>
            </p:spPr>
            <p:txBody>
              <a:bodyPr wrap="square" rtlCol="0">
                <a:spAutoFit/>
              </a:bodyPr>
              <a:lstStyle/>
              <a:p>
                <a:r>
                  <a:rPr lang="en-US" dirty="0"/>
                  <a:t>Apply some basic algebra…</a:t>
                </a:r>
              </a:p>
            </p:txBody>
          </p:sp>
          <p:sp>
            <p:nvSpPr>
              <p:cNvPr id="9" name="Right Brace 8">
                <a:extLst>
                  <a:ext uri="{FF2B5EF4-FFF2-40B4-BE49-F238E27FC236}">
                    <a16:creationId xmlns:a16="http://schemas.microsoft.com/office/drawing/2014/main" id="{DEE41A62-F75A-4282-9594-5B5C19167878}"/>
                  </a:ext>
                </a:extLst>
              </p:cNvPr>
              <p:cNvSpPr/>
              <p:nvPr/>
            </p:nvSpPr>
            <p:spPr>
              <a:xfrm>
                <a:off x="7143606" y="2846281"/>
                <a:ext cx="562708" cy="1995046"/>
              </a:xfrm>
              <a:prstGeom prst="rightBrace">
                <a:avLst>
                  <a:gd name="adj1" fmla="val 3833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
        <p:nvSpPr>
          <p:cNvPr id="10" name="TextBox 9">
            <a:extLst>
              <a:ext uri="{FF2B5EF4-FFF2-40B4-BE49-F238E27FC236}">
                <a16:creationId xmlns:a16="http://schemas.microsoft.com/office/drawing/2014/main" id="{FA352626-ED82-4FA7-8A27-B02BE787BDD3}"/>
              </a:ext>
            </a:extLst>
          </p:cNvPr>
          <p:cNvSpPr txBox="1"/>
          <p:nvPr/>
        </p:nvSpPr>
        <p:spPr>
          <a:xfrm>
            <a:off x="875430" y="5173272"/>
            <a:ext cx="10732801" cy="830997"/>
          </a:xfrm>
          <a:prstGeom prst="rect">
            <a:avLst/>
          </a:prstGeom>
          <a:noFill/>
        </p:spPr>
        <p:txBody>
          <a:bodyPr wrap="square" rtlCol="0">
            <a:spAutoFit/>
          </a:bodyPr>
          <a:lstStyle/>
          <a:p>
            <a:r>
              <a:rPr lang="en-US" sz="2400" b="1" dirty="0"/>
              <a:t>½ mv</a:t>
            </a:r>
            <a:r>
              <a:rPr lang="en-US" sz="2400" b="1" baseline="30000" dirty="0"/>
              <a:t>2</a:t>
            </a:r>
            <a:r>
              <a:rPr lang="en-US" sz="2400" b="1" dirty="0"/>
              <a:t>  </a:t>
            </a:r>
            <a:r>
              <a:rPr lang="en-US" sz="2400" dirty="0"/>
              <a:t>is the equation for </a:t>
            </a:r>
            <a:r>
              <a:rPr lang="en-US" sz="2400" b="1" dirty="0"/>
              <a:t>Kinetic Energy</a:t>
            </a:r>
            <a:r>
              <a:rPr lang="en-US" sz="2400" dirty="0"/>
              <a:t>, and the right hand side of the new Work equation is the </a:t>
            </a:r>
            <a:r>
              <a:rPr lang="en-US" sz="2400" u="sng" dirty="0"/>
              <a:t>Change</a:t>
            </a:r>
            <a:r>
              <a:rPr lang="en-US" sz="2400" dirty="0"/>
              <a:t> </a:t>
            </a:r>
            <a:r>
              <a:rPr lang="en-US" sz="2400" u="sng" dirty="0"/>
              <a:t>in</a:t>
            </a:r>
            <a:r>
              <a:rPr lang="en-US" sz="2400" dirty="0"/>
              <a:t> </a:t>
            </a:r>
            <a:r>
              <a:rPr lang="en-US" sz="2400" u="sng" dirty="0"/>
              <a:t>Kinetic</a:t>
            </a:r>
            <a:r>
              <a:rPr lang="en-US" sz="2400" dirty="0"/>
              <a:t> </a:t>
            </a:r>
            <a:r>
              <a:rPr lang="en-US" sz="2400" u="sng" dirty="0"/>
              <a:t>Energy</a:t>
            </a:r>
            <a:r>
              <a:rPr lang="en-US" sz="2400" dirty="0"/>
              <a:t>…</a:t>
            </a:r>
          </a:p>
        </p:txBody>
      </p:sp>
    </p:spTree>
    <p:extLst>
      <p:ext uri="{BB962C8B-B14F-4D97-AF65-F5344CB8AC3E}">
        <p14:creationId xmlns:p14="http://schemas.microsoft.com/office/powerpoint/2010/main" val="252545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EA8596-BDF5-4491-98EB-3BBDEBB6FA55}"/>
              </a:ext>
            </a:extLst>
          </p:cNvPr>
          <p:cNvSpPr txBox="1"/>
          <p:nvPr/>
        </p:nvSpPr>
        <p:spPr>
          <a:xfrm>
            <a:off x="3616903" y="186524"/>
            <a:ext cx="4588745" cy="584775"/>
          </a:xfrm>
          <a:prstGeom prst="rect">
            <a:avLst/>
          </a:prstGeom>
          <a:noFill/>
        </p:spPr>
        <p:txBody>
          <a:bodyPr wrap="square" rtlCol="0">
            <a:spAutoFit/>
          </a:bodyPr>
          <a:lstStyle/>
          <a:p>
            <a:pPr algn="ctr"/>
            <a:r>
              <a:rPr lang="en-US" sz="3200" dirty="0">
                <a:solidFill>
                  <a:srgbClr val="FF0000"/>
                </a:solidFill>
              </a:rPr>
              <a:t>Work - Energy Theorem</a:t>
            </a:r>
          </a:p>
        </p:txBody>
      </p:sp>
      <p:sp>
        <p:nvSpPr>
          <p:cNvPr id="3" name="TextBox 2">
            <a:extLst>
              <a:ext uri="{FF2B5EF4-FFF2-40B4-BE49-F238E27FC236}">
                <a16:creationId xmlns:a16="http://schemas.microsoft.com/office/drawing/2014/main" id="{8164B50D-B60A-4A8F-BC9A-7720B1A6A266}"/>
              </a:ext>
            </a:extLst>
          </p:cNvPr>
          <p:cNvSpPr txBox="1"/>
          <p:nvPr/>
        </p:nvSpPr>
        <p:spPr>
          <a:xfrm>
            <a:off x="1102971" y="4287534"/>
            <a:ext cx="9278982" cy="830997"/>
          </a:xfrm>
          <a:prstGeom prst="rect">
            <a:avLst/>
          </a:prstGeom>
          <a:noFill/>
        </p:spPr>
        <p:txBody>
          <a:bodyPr wrap="square" rtlCol="0">
            <a:spAutoFit/>
          </a:bodyPr>
          <a:lstStyle/>
          <a:p>
            <a:r>
              <a:rPr lang="en-US" sz="2400" dirty="0"/>
              <a:t>The </a:t>
            </a:r>
            <a:r>
              <a:rPr lang="en-US" sz="2400" b="1" dirty="0"/>
              <a:t>Work-Energy Theorem</a:t>
            </a:r>
            <a:r>
              <a:rPr lang="en-US" sz="2400" dirty="0"/>
              <a:t> deals with unbalanced forces that result in an acceleration being applied to an object.</a:t>
            </a:r>
          </a:p>
        </p:txBody>
      </p:sp>
      <p:sp>
        <p:nvSpPr>
          <p:cNvPr id="7" name="TextBox 6">
            <a:extLst>
              <a:ext uri="{FF2B5EF4-FFF2-40B4-BE49-F238E27FC236}">
                <a16:creationId xmlns:a16="http://schemas.microsoft.com/office/drawing/2014/main" id="{BAFD0C3E-3DA2-4E8C-BA5A-FF891C1365A4}"/>
              </a:ext>
            </a:extLst>
          </p:cNvPr>
          <p:cNvSpPr txBox="1"/>
          <p:nvPr/>
        </p:nvSpPr>
        <p:spPr>
          <a:xfrm>
            <a:off x="1102971" y="5289800"/>
            <a:ext cx="9278981" cy="830997"/>
          </a:xfrm>
          <a:prstGeom prst="rect">
            <a:avLst/>
          </a:prstGeom>
          <a:noFill/>
        </p:spPr>
        <p:txBody>
          <a:bodyPr wrap="square" rtlCol="0">
            <a:spAutoFit/>
          </a:bodyPr>
          <a:lstStyle/>
          <a:p>
            <a:r>
              <a:rPr lang="en-US" sz="2400" dirty="0"/>
              <a:t>Notice that if there is no change in velocity (i.e. Vel</a:t>
            </a:r>
            <a:r>
              <a:rPr lang="en-US" sz="2400" baseline="-25000" dirty="0"/>
              <a:t>1</a:t>
            </a:r>
            <a:r>
              <a:rPr lang="en-US" sz="2400" dirty="0"/>
              <a:t> = Vel</a:t>
            </a:r>
            <a:r>
              <a:rPr lang="en-US" sz="2400" baseline="-25000" dirty="0"/>
              <a:t>0</a:t>
            </a:r>
            <a:r>
              <a:rPr lang="en-US" sz="2400" dirty="0"/>
              <a:t>) there is no work done...</a:t>
            </a:r>
          </a:p>
        </p:txBody>
      </p:sp>
      <p:sp>
        <p:nvSpPr>
          <p:cNvPr id="8" name="Slide Number Placeholder 7">
            <a:extLst>
              <a:ext uri="{FF2B5EF4-FFF2-40B4-BE49-F238E27FC236}">
                <a16:creationId xmlns:a16="http://schemas.microsoft.com/office/drawing/2014/main" id="{3CDE4DB3-6CEF-4171-BF52-D5C60AD2DBFF}"/>
              </a:ext>
            </a:extLst>
          </p:cNvPr>
          <p:cNvSpPr>
            <a:spLocks noGrp="1"/>
          </p:cNvSpPr>
          <p:nvPr>
            <p:ph type="sldNum" sz="quarter" idx="12"/>
          </p:nvPr>
        </p:nvSpPr>
        <p:spPr/>
        <p:txBody>
          <a:bodyPr/>
          <a:lstStyle/>
          <a:p>
            <a:fld id="{89B48E47-33F1-4C26-8211-928D7249E7DD}" type="slidenum">
              <a:rPr lang="en-US" smtClean="0"/>
              <a:t>11</a:t>
            </a:fld>
            <a:endParaRPr lang="en-US"/>
          </a:p>
        </p:txBody>
      </p:sp>
      <p:grpSp>
        <p:nvGrpSpPr>
          <p:cNvPr id="6" name="Group 5">
            <a:extLst>
              <a:ext uri="{FF2B5EF4-FFF2-40B4-BE49-F238E27FC236}">
                <a16:creationId xmlns:a16="http://schemas.microsoft.com/office/drawing/2014/main" id="{43DF478A-897B-474F-BDD1-30EDBDCC1E2D}"/>
              </a:ext>
            </a:extLst>
          </p:cNvPr>
          <p:cNvGrpSpPr/>
          <p:nvPr/>
        </p:nvGrpSpPr>
        <p:grpSpPr>
          <a:xfrm>
            <a:off x="1102972" y="2890480"/>
            <a:ext cx="10613747" cy="1084007"/>
            <a:chOff x="1271786" y="1826904"/>
            <a:chExt cx="10613747" cy="1084007"/>
          </a:xfrm>
        </p:grpSpPr>
        <p:sp>
          <p:nvSpPr>
            <p:cNvPr id="4" name="TextBox 3">
              <a:extLst>
                <a:ext uri="{FF2B5EF4-FFF2-40B4-BE49-F238E27FC236}">
                  <a16:creationId xmlns:a16="http://schemas.microsoft.com/office/drawing/2014/main" id="{4F98741A-9060-4F7C-ADB0-4EF4EDEA7CAA}"/>
                </a:ext>
              </a:extLst>
            </p:cNvPr>
            <p:cNvSpPr txBox="1"/>
            <p:nvPr/>
          </p:nvSpPr>
          <p:spPr>
            <a:xfrm>
              <a:off x="4500804" y="2449246"/>
              <a:ext cx="2886642" cy="461665"/>
            </a:xfrm>
            <a:prstGeom prst="rect">
              <a:avLst/>
            </a:prstGeom>
            <a:noFill/>
          </p:spPr>
          <p:txBody>
            <a:bodyPr wrap="square" rtlCol="0">
              <a:spAutoFit/>
            </a:bodyPr>
            <a:lstStyle/>
            <a:p>
              <a:r>
                <a:rPr lang="en-US" sz="2400" b="1" dirty="0">
                  <a:solidFill>
                    <a:srgbClr val="0070C0"/>
                  </a:solidFill>
                </a:rPr>
                <a:t>Work   =   KE</a:t>
              </a:r>
              <a:r>
                <a:rPr lang="en-US" sz="2400" b="1" baseline="-25000" dirty="0">
                  <a:solidFill>
                    <a:srgbClr val="0070C0"/>
                  </a:solidFill>
                </a:rPr>
                <a:t>1</a:t>
              </a:r>
              <a:r>
                <a:rPr lang="en-US" sz="2400" b="1" dirty="0">
                  <a:solidFill>
                    <a:srgbClr val="0070C0"/>
                  </a:solidFill>
                </a:rPr>
                <a:t>  -  KE</a:t>
              </a:r>
              <a:r>
                <a:rPr lang="en-US" sz="2400" b="1" baseline="-25000" dirty="0">
                  <a:solidFill>
                    <a:srgbClr val="0070C0"/>
                  </a:solidFill>
                </a:rPr>
                <a:t>0</a:t>
              </a:r>
            </a:p>
          </p:txBody>
        </p:sp>
        <p:sp>
          <p:nvSpPr>
            <p:cNvPr id="9" name="TextBox 8">
              <a:extLst>
                <a:ext uri="{FF2B5EF4-FFF2-40B4-BE49-F238E27FC236}">
                  <a16:creationId xmlns:a16="http://schemas.microsoft.com/office/drawing/2014/main" id="{8BA349CF-2C0D-4C40-BFB5-C15FC231EE85}"/>
                </a:ext>
              </a:extLst>
            </p:cNvPr>
            <p:cNvSpPr txBox="1"/>
            <p:nvPr/>
          </p:nvSpPr>
          <p:spPr>
            <a:xfrm>
              <a:off x="1271786" y="1826904"/>
              <a:ext cx="10613747" cy="461665"/>
            </a:xfrm>
            <a:prstGeom prst="rect">
              <a:avLst/>
            </a:prstGeom>
            <a:noFill/>
          </p:spPr>
          <p:txBody>
            <a:bodyPr wrap="square" rtlCol="0">
              <a:spAutoFit/>
            </a:bodyPr>
            <a:lstStyle/>
            <a:p>
              <a:r>
                <a:rPr lang="en-US" sz="2400" dirty="0"/>
                <a:t>The short hand version of the Work-Energy Theorem can be written as follows: </a:t>
              </a:r>
              <a:endParaRPr lang="en-US" sz="2400" baseline="-25000" dirty="0"/>
            </a:p>
          </p:txBody>
        </p:sp>
      </p:grpSp>
      <p:sp>
        <p:nvSpPr>
          <p:cNvPr id="5" name="TextBox 4">
            <a:extLst>
              <a:ext uri="{FF2B5EF4-FFF2-40B4-BE49-F238E27FC236}">
                <a16:creationId xmlns:a16="http://schemas.microsoft.com/office/drawing/2014/main" id="{D956A682-0EC9-46D8-82D1-0AB47F6067F5}"/>
              </a:ext>
            </a:extLst>
          </p:cNvPr>
          <p:cNvSpPr txBox="1"/>
          <p:nvPr/>
        </p:nvSpPr>
        <p:spPr>
          <a:xfrm>
            <a:off x="1271784" y="1050519"/>
            <a:ext cx="9278981" cy="461665"/>
          </a:xfrm>
          <a:prstGeom prst="rect">
            <a:avLst/>
          </a:prstGeom>
          <a:noFill/>
        </p:spPr>
        <p:txBody>
          <a:bodyPr wrap="square" rtlCol="0">
            <a:spAutoFit/>
          </a:bodyPr>
          <a:lstStyle/>
          <a:p>
            <a:r>
              <a:rPr lang="en-US" sz="2400" b="1" dirty="0">
                <a:solidFill>
                  <a:srgbClr val="0070C0"/>
                </a:solidFill>
              </a:rPr>
              <a:t>Work   =  ( ½  x  Mass  x  </a:t>
            </a:r>
            <a:r>
              <a:rPr lang="en-US" sz="2400" b="1" dirty="0" err="1">
                <a:solidFill>
                  <a:srgbClr val="0070C0"/>
                </a:solidFill>
              </a:rPr>
              <a:t>Velocity</a:t>
            </a:r>
            <a:r>
              <a:rPr lang="en-US" sz="2400" b="1" baseline="-40000" dirty="0" err="1">
                <a:solidFill>
                  <a:srgbClr val="0070C0"/>
                </a:solidFill>
              </a:rPr>
              <a:t>Time</a:t>
            </a:r>
            <a:r>
              <a:rPr lang="en-US" sz="2400" b="1" baseline="-40000" dirty="0">
                <a:solidFill>
                  <a:srgbClr val="0070C0"/>
                </a:solidFill>
              </a:rPr>
              <a:t> t</a:t>
            </a:r>
            <a:r>
              <a:rPr lang="en-US" sz="2400" b="1" baseline="30000" dirty="0">
                <a:solidFill>
                  <a:srgbClr val="0070C0"/>
                </a:solidFill>
              </a:rPr>
              <a:t>2</a:t>
            </a:r>
            <a:r>
              <a:rPr lang="en-US" sz="2400" b="1" dirty="0">
                <a:solidFill>
                  <a:srgbClr val="0070C0"/>
                </a:solidFill>
              </a:rPr>
              <a:t> )  -  ( ½  x  Mass  x  Velocity</a:t>
            </a:r>
            <a:r>
              <a:rPr lang="en-US" sz="2400" b="1" baseline="-40000" dirty="0">
                <a:solidFill>
                  <a:srgbClr val="0070C0"/>
                </a:solidFill>
              </a:rPr>
              <a:t>Initial</a:t>
            </a:r>
            <a:r>
              <a:rPr lang="en-US" sz="2400" b="1" baseline="30000" dirty="0">
                <a:solidFill>
                  <a:srgbClr val="0070C0"/>
                </a:solidFill>
              </a:rPr>
              <a:t>2</a:t>
            </a:r>
            <a:r>
              <a:rPr lang="en-US" sz="2400" b="1" dirty="0">
                <a:solidFill>
                  <a:srgbClr val="0070C0"/>
                </a:solidFill>
              </a:rPr>
              <a:t> )     </a:t>
            </a:r>
          </a:p>
        </p:txBody>
      </p:sp>
      <p:sp>
        <p:nvSpPr>
          <p:cNvPr id="10" name="TextBox 9">
            <a:extLst>
              <a:ext uri="{FF2B5EF4-FFF2-40B4-BE49-F238E27FC236}">
                <a16:creationId xmlns:a16="http://schemas.microsoft.com/office/drawing/2014/main" id="{583FE216-8201-41B7-AF3C-D203AAA7BC56}"/>
              </a:ext>
            </a:extLst>
          </p:cNvPr>
          <p:cNvSpPr txBox="1"/>
          <p:nvPr/>
        </p:nvSpPr>
        <p:spPr>
          <a:xfrm>
            <a:off x="2200761" y="1785833"/>
            <a:ext cx="8181191" cy="830997"/>
          </a:xfrm>
          <a:prstGeom prst="rect">
            <a:avLst/>
          </a:prstGeom>
          <a:noFill/>
        </p:spPr>
        <p:txBody>
          <a:bodyPr wrap="square" rtlCol="0">
            <a:spAutoFit/>
          </a:bodyPr>
          <a:lstStyle/>
          <a:p>
            <a:r>
              <a:rPr lang="en-US" sz="2400" dirty="0"/>
              <a:t>If we define:	KE</a:t>
            </a:r>
            <a:r>
              <a:rPr lang="en-US" sz="2400" baseline="-25000" dirty="0"/>
              <a:t>0</a:t>
            </a:r>
            <a:r>
              <a:rPr lang="en-US" sz="2400" dirty="0"/>
              <a:t> is the initial Kinetic Energy</a:t>
            </a:r>
          </a:p>
          <a:p>
            <a:r>
              <a:rPr lang="en-US" sz="2400" dirty="0"/>
              <a:t>		KE</a:t>
            </a:r>
            <a:r>
              <a:rPr lang="en-US" sz="2400" baseline="-25000" dirty="0"/>
              <a:t>1</a:t>
            </a:r>
            <a:r>
              <a:rPr lang="en-US" sz="2400" dirty="0"/>
              <a:t> is the Kinetic Energy at some later Time = t</a:t>
            </a:r>
          </a:p>
        </p:txBody>
      </p:sp>
    </p:spTree>
    <p:extLst>
      <p:ext uri="{BB962C8B-B14F-4D97-AF65-F5344CB8AC3E}">
        <p14:creationId xmlns:p14="http://schemas.microsoft.com/office/powerpoint/2010/main" val="2685901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FC95E3-5ECE-4E14-867A-B5C4992285B9}"/>
              </a:ext>
            </a:extLst>
          </p:cNvPr>
          <p:cNvSpPr>
            <a:spLocks noGrp="1"/>
          </p:cNvSpPr>
          <p:nvPr>
            <p:ph type="sldNum" sz="quarter" idx="12"/>
          </p:nvPr>
        </p:nvSpPr>
        <p:spPr/>
        <p:txBody>
          <a:bodyPr/>
          <a:lstStyle/>
          <a:p>
            <a:fld id="{89B48E47-33F1-4C26-8211-928D7249E7DD}" type="slidenum">
              <a:rPr lang="en-US" smtClean="0"/>
              <a:t>12</a:t>
            </a:fld>
            <a:endParaRPr lang="en-US"/>
          </a:p>
        </p:txBody>
      </p:sp>
      <p:sp>
        <p:nvSpPr>
          <p:cNvPr id="3" name="TextBox 2">
            <a:extLst>
              <a:ext uri="{FF2B5EF4-FFF2-40B4-BE49-F238E27FC236}">
                <a16:creationId xmlns:a16="http://schemas.microsoft.com/office/drawing/2014/main" id="{CB17F8BC-1363-48BE-9F43-616A9CE6CAEA}"/>
              </a:ext>
            </a:extLst>
          </p:cNvPr>
          <p:cNvSpPr txBox="1"/>
          <p:nvPr/>
        </p:nvSpPr>
        <p:spPr>
          <a:xfrm>
            <a:off x="3616903" y="186524"/>
            <a:ext cx="4588745" cy="584775"/>
          </a:xfrm>
          <a:prstGeom prst="rect">
            <a:avLst/>
          </a:prstGeom>
          <a:noFill/>
        </p:spPr>
        <p:txBody>
          <a:bodyPr wrap="square" rtlCol="0">
            <a:spAutoFit/>
          </a:bodyPr>
          <a:lstStyle/>
          <a:p>
            <a:pPr algn="ctr"/>
            <a:r>
              <a:rPr lang="en-US" sz="3200" dirty="0">
                <a:solidFill>
                  <a:srgbClr val="FF0000"/>
                </a:solidFill>
              </a:rPr>
              <a:t>Work - Energy Theorem</a:t>
            </a:r>
          </a:p>
        </p:txBody>
      </p:sp>
      <p:sp>
        <p:nvSpPr>
          <p:cNvPr id="4" name="TextBox 3">
            <a:extLst>
              <a:ext uri="{FF2B5EF4-FFF2-40B4-BE49-F238E27FC236}">
                <a16:creationId xmlns:a16="http://schemas.microsoft.com/office/drawing/2014/main" id="{8D4A7362-FC52-4B54-AC94-CA2F4AB3F0AA}"/>
              </a:ext>
            </a:extLst>
          </p:cNvPr>
          <p:cNvSpPr txBox="1"/>
          <p:nvPr/>
        </p:nvSpPr>
        <p:spPr>
          <a:xfrm>
            <a:off x="998806" y="1266092"/>
            <a:ext cx="9917723" cy="830997"/>
          </a:xfrm>
          <a:prstGeom prst="rect">
            <a:avLst/>
          </a:prstGeom>
          <a:noFill/>
        </p:spPr>
        <p:txBody>
          <a:bodyPr wrap="square" rtlCol="0">
            <a:spAutoFit/>
          </a:bodyPr>
          <a:lstStyle/>
          <a:p>
            <a:r>
              <a:rPr lang="en-US" sz="2400" dirty="0"/>
              <a:t>The Work-Energy Theorem allows us to calculate the velocity change experienced by an object if we know how much work is done on that object.</a:t>
            </a:r>
          </a:p>
        </p:txBody>
      </p:sp>
      <p:sp>
        <p:nvSpPr>
          <p:cNvPr id="5" name="TextBox 4">
            <a:extLst>
              <a:ext uri="{FF2B5EF4-FFF2-40B4-BE49-F238E27FC236}">
                <a16:creationId xmlns:a16="http://schemas.microsoft.com/office/drawing/2014/main" id="{CB4695AD-D3B4-4618-97DE-ACF510BEB29E}"/>
              </a:ext>
            </a:extLst>
          </p:cNvPr>
          <p:cNvSpPr txBox="1"/>
          <p:nvPr/>
        </p:nvSpPr>
        <p:spPr>
          <a:xfrm>
            <a:off x="998806" y="2361028"/>
            <a:ext cx="9917723" cy="830997"/>
          </a:xfrm>
          <a:prstGeom prst="rect">
            <a:avLst/>
          </a:prstGeom>
          <a:noFill/>
        </p:spPr>
        <p:txBody>
          <a:bodyPr wrap="square" rtlCol="0">
            <a:spAutoFit/>
          </a:bodyPr>
          <a:lstStyle/>
          <a:p>
            <a:r>
              <a:rPr lang="en-US" sz="2400" dirty="0"/>
              <a:t>The best way to explain this is through an experiment.  This allows us to see that the theory does predict what will happen in reality...  </a:t>
            </a:r>
          </a:p>
        </p:txBody>
      </p:sp>
    </p:spTree>
    <p:extLst>
      <p:ext uri="{BB962C8B-B14F-4D97-AF65-F5344CB8AC3E}">
        <p14:creationId xmlns:p14="http://schemas.microsoft.com/office/powerpoint/2010/main" val="3469355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599A280D-32D9-4BE8-9379-1D76DAC32683}"/>
              </a:ext>
            </a:extLst>
          </p:cNvPr>
          <p:cNvCxnSpPr/>
          <p:nvPr/>
        </p:nvCxnSpPr>
        <p:spPr>
          <a:xfrm>
            <a:off x="4986997" y="2201593"/>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5E96C86-9BA3-4621-ABA8-E1A6256A0E39}"/>
              </a:ext>
            </a:extLst>
          </p:cNvPr>
          <p:cNvCxnSpPr/>
          <p:nvPr/>
        </p:nvCxnSpPr>
        <p:spPr>
          <a:xfrm>
            <a:off x="3634154" y="2194559"/>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757148FD-6498-4604-AD8C-4C0EE8CED55C}"/>
              </a:ext>
            </a:extLst>
          </p:cNvPr>
          <p:cNvSpPr txBox="1"/>
          <p:nvPr/>
        </p:nvSpPr>
        <p:spPr>
          <a:xfrm>
            <a:off x="1341120" y="233404"/>
            <a:ext cx="9509760" cy="584775"/>
          </a:xfrm>
          <a:prstGeom prst="rect">
            <a:avLst/>
          </a:prstGeom>
          <a:noFill/>
        </p:spPr>
        <p:txBody>
          <a:bodyPr wrap="square" rtlCol="0">
            <a:spAutoFit/>
          </a:bodyPr>
          <a:lstStyle/>
          <a:p>
            <a:r>
              <a:rPr lang="en-US" sz="3200" dirty="0">
                <a:solidFill>
                  <a:srgbClr val="FF0000"/>
                </a:solidFill>
              </a:rPr>
              <a:t>Simple experiment to test the Work-Energy Theorem</a:t>
            </a:r>
          </a:p>
        </p:txBody>
      </p:sp>
      <p:cxnSp>
        <p:nvCxnSpPr>
          <p:cNvPr id="5" name="Straight Connector 4">
            <a:extLst>
              <a:ext uri="{FF2B5EF4-FFF2-40B4-BE49-F238E27FC236}">
                <a16:creationId xmlns:a16="http://schemas.microsoft.com/office/drawing/2014/main" id="{EE02F73C-2A72-4D16-A677-5EF24C2B531B}"/>
              </a:ext>
            </a:extLst>
          </p:cNvPr>
          <p:cNvCxnSpPr>
            <a:cxnSpLocks/>
          </p:cNvCxnSpPr>
          <p:nvPr/>
        </p:nvCxnSpPr>
        <p:spPr>
          <a:xfrm flipH="1">
            <a:off x="1871004" y="2349303"/>
            <a:ext cx="956602" cy="71745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ECF24F4-46B8-46FD-B384-EA35B8DA3979}"/>
              </a:ext>
            </a:extLst>
          </p:cNvPr>
          <p:cNvCxnSpPr>
            <a:cxnSpLocks/>
          </p:cNvCxnSpPr>
          <p:nvPr/>
        </p:nvCxnSpPr>
        <p:spPr>
          <a:xfrm flipH="1" flipV="1">
            <a:off x="1871003" y="3066758"/>
            <a:ext cx="956603" cy="8440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Rounded Corners 8">
            <a:extLst>
              <a:ext uri="{FF2B5EF4-FFF2-40B4-BE49-F238E27FC236}">
                <a16:creationId xmlns:a16="http://schemas.microsoft.com/office/drawing/2014/main" id="{2C08A72F-C380-4F7A-BC27-DE1CBA7F80DE}"/>
              </a:ext>
            </a:extLst>
          </p:cNvPr>
          <p:cNvSpPr/>
          <p:nvPr/>
        </p:nvSpPr>
        <p:spPr>
          <a:xfrm>
            <a:off x="1856935" y="2996418"/>
            <a:ext cx="1519311" cy="182881"/>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364C373-13E7-47CF-8973-222C8DE33CFE}"/>
              </a:ext>
            </a:extLst>
          </p:cNvPr>
          <p:cNvSpPr/>
          <p:nvPr/>
        </p:nvSpPr>
        <p:spPr>
          <a:xfrm>
            <a:off x="2827606" y="2194559"/>
            <a:ext cx="267286" cy="1899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0846A54-C68F-4B1E-AA5D-95A8FD945020}"/>
              </a:ext>
            </a:extLst>
          </p:cNvPr>
          <p:cNvSpPr/>
          <p:nvPr/>
        </p:nvSpPr>
        <p:spPr>
          <a:xfrm>
            <a:off x="3221501" y="2591025"/>
            <a:ext cx="2152357" cy="106914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2EE53782-2C9F-4621-8E32-30372E83D9F0}"/>
              </a:ext>
            </a:extLst>
          </p:cNvPr>
          <p:cNvSpPr/>
          <p:nvPr/>
        </p:nvSpPr>
        <p:spPr>
          <a:xfrm>
            <a:off x="4600136" y="2349304"/>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44459F3-75D7-4D1E-9CFD-DA1F9891E5E8}"/>
              </a:ext>
            </a:extLst>
          </p:cNvPr>
          <p:cNvSpPr/>
          <p:nvPr/>
        </p:nvSpPr>
        <p:spPr>
          <a:xfrm>
            <a:off x="3247293" y="2349303"/>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4B7A2D5F-B3C2-45BE-ACA3-BC841CE09303}"/>
              </a:ext>
            </a:extLst>
          </p:cNvPr>
          <p:cNvSpPr/>
          <p:nvPr/>
        </p:nvSpPr>
        <p:spPr>
          <a:xfrm>
            <a:off x="3249637"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D40EC85C-FBEC-45D7-8582-6A32E39002E9}"/>
              </a:ext>
            </a:extLst>
          </p:cNvPr>
          <p:cNvSpPr/>
          <p:nvPr/>
        </p:nvSpPr>
        <p:spPr>
          <a:xfrm>
            <a:off x="4600136"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30FFCBE4-A7D7-4A34-8A1D-E368758C9F88}"/>
              </a:ext>
            </a:extLst>
          </p:cNvPr>
          <p:cNvGrpSpPr/>
          <p:nvPr/>
        </p:nvGrpSpPr>
        <p:grpSpPr>
          <a:xfrm>
            <a:off x="9364394" y="2736167"/>
            <a:ext cx="914397" cy="661181"/>
            <a:chOff x="8806378" y="2956784"/>
            <a:chExt cx="914397" cy="661181"/>
          </a:xfrm>
        </p:grpSpPr>
        <p:sp>
          <p:nvSpPr>
            <p:cNvPr id="20" name="Rectangle 19">
              <a:extLst>
                <a:ext uri="{FF2B5EF4-FFF2-40B4-BE49-F238E27FC236}">
                  <a16:creationId xmlns:a16="http://schemas.microsoft.com/office/drawing/2014/main" id="{9C3D6441-2967-4127-ABBE-5C0DAA61C4DA}"/>
                </a:ext>
              </a:extLst>
            </p:cNvPr>
            <p:cNvSpPr/>
            <p:nvPr/>
          </p:nvSpPr>
          <p:spPr>
            <a:xfrm>
              <a:off x="8806378" y="3080826"/>
              <a:ext cx="84404" cy="4079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664776D8-A986-4E2A-9C56-5CBA26678F30}"/>
                </a:ext>
              </a:extLst>
            </p:cNvPr>
            <p:cNvSpPr/>
            <p:nvPr/>
          </p:nvSpPr>
          <p:spPr>
            <a:xfrm>
              <a:off x="8890782" y="2956784"/>
              <a:ext cx="829993" cy="661181"/>
            </a:xfrm>
            <a:prstGeom prst="round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A5EFA9DF-7CAE-4820-87CE-96C2F09D154E}"/>
              </a:ext>
            </a:extLst>
          </p:cNvPr>
          <p:cNvSpPr txBox="1"/>
          <p:nvPr/>
        </p:nvSpPr>
        <p:spPr>
          <a:xfrm>
            <a:off x="1620132" y="1408999"/>
            <a:ext cx="1828800" cy="369332"/>
          </a:xfrm>
          <a:prstGeom prst="rect">
            <a:avLst/>
          </a:prstGeom>
          <a:noFill/>
        </p:spPr>
        <p:txBody>
          <a:bodyPr wrap="square" rtlCol="0">
            <a:spAutoFit/>
          </a:bodyPr>
          <a:lstStyle/>
          <a:p>
            <a:pPr algn="ctr"/>
            <a:r>
              <a:rPr lang="en-US" b="1" dirty="0">
                <a:solidFill>
                  <a:srgbClr val="FF0000"/>
                </a:solidFill>
              </a:rPr>
              <a:t>Rubber Band</a:t>
            </a:r>
          </a:p>
        </p:txBody>
      </p:sp>
      <p:sp>
        <p:nvSpPr>
          <p:cNvPr id="23" name="TextBox 22">
            <a:extLst>
              <a:ext uri="{FF2B5EF4-FFF2-40B4-BE49-F238E27FC236}">
                <a16:creationId xmlns:a16="http://schemas.microsoft.com/office/drawing/2014/main" id="{83A8E861-EFE5-4178-9B22-317946F9DAC0}"/>
              </a:ext>
            </a:extLst>
          </p:cNvPr>
          <p:cNvSpPr txBox="1"/>
          <p:nvPr/>
        </p:nvSpPr>
        <p:spPr>
          <a:xfrm>
            <a:off x="3390317" y="1407212"/>
            <a:ext cx="1828800" cy="369332"/>
          </a:xfrm>
          <a:prstGeom prst="rect">
            <a:avLst/>
          </a:prstGeom>
          <a:noFill/>
        </p:spPr>
        <p:txBody>
          <a:bodyPr wrap="square" rtlCol="0">
            <a:spAutoFit/>
          </a:bodyPr>
          <a:lstStyle/>
          <a:p>
            <a:pPr algn="ctr"/>
            <a:r>
              <a:rPr lang="en-US" b="1" dirty="0">
                <a:solidFill>
                  <a:srgbClr val="002060"/>
                </a:solidFill>
              </a:rPr>
              <a:t>Rolling Cart</a:t>
            </a:r>
          </a:p>
        </p:txBody>
      </p:sp>
      <p:sp>
        <p:nvSpPr>
          <p:cNvPr id="24" name="TextBox 23">
            <a:extLst>
              <a:ext uri="{FF2B5EF4-FFF2-40B4-BE49-F238E27FC236}">
                <a16:creationId xmlns:a16="http://schemas.microsoft.com/office/drawing/2014/main" id="{C8543A36-9C15-4BF8-A440-9BAF1BDE5370}"/>
              </a:ext>
            </a:extLst>
          </p:cNvPr>
          <p:cNvSpPr txBox="1"/>
          <p:nvPr/>
        </p:nvSpPr>
        <p:spPr>
          <a:xfrm>
            <a:off x="9022080" y="1254648"/>
            <a:ext cx="1828800" cy="646331"/>
          </a:xfrm>
          <a:prstGeom prst="rect">
            <a:avLst/>
          </a:prstGeom>
          <a:noFill/>
        </p:spPr>
        <p:txBody>
          <a:bodyPr wrap="square" rtlCol="0">
            <a:spAutoFit/>
          </a:bodyPr>
          <a:lstStyle/>
          <a:p>
            <a:pPr algn="ctr"/>
            <a:r>
              <a:rPr lang="en-US" b="1" dirty="0">
                <a:solidFill>
                  <a:srgbClr val="00B050"/>
                </a:solidFill>
              </a:rPr>
              <a:t>Ultrasonic Motion Sensor</a:t>
            </a:r>
          </a:p>
        </p:txBody>
      </p:sp>
      <p:sp>
        <p:nvSpPr>
          <p:cNvPr id="25" name="TextBox 24">
            <a:extLst>
              <a:ext uri="{FF2B5EF4-FFF2-40B4-BE49-F238E27FC236}">
                <a16:creationId xmlns:a16="http://schemas.microsoft.com/office/drawing/2014/main" id="{57EFC440-44BF-4E45-83FB-9E0997EF2B5B}"/>
              </a:ext>
            </a:extLst>
          </p:cNvPr>
          <p:cNvSpPr txBox="1"/>
          <p:nvPr/>
        </p:nvSpPr>
        <p:spPr>
          <a:xfrm>
            <a:off x="1267265" y="4675559"/>
            <a:ext cx="2698650" cy="461665"/>
          </a:xfrm>
          <a:prstGeom prst="rect">
            <a:avLst/>
          </a:prstGeom>
          <a:noFill/>
        </p:spPr>
        <p:txBody>
          <a:bodyPr wrap="square" rtlCol="0">
            <a:spAutoFit/>
          </a:bodyPr>
          <a:lstStyle/>
          <a:p>
            <a:r>
              <a:rPr lang="en-US" sz="2400" dirty="0">
                <a:solidFill>
                  <a:srgbClr val="FF0000"/>
                </a:solidFill>
              </a:rPr>
              <a:t>Spring Force  =  10</a:t>
            </a:r>
          </a:p>
        </p:txBody>
      </p:sp>
      <p:sp>
        <p:nvSpPr>
          <p:cNvPr id="26" name="TextBox 25">
            <a:extLst>
              <a:ext uri="{FF2B5EF4-FFF2-40B4-BE49-F238E27FC236}">
                <a16:creationId xmlns:a16="http://schemas.microsoft.com/office/drawing/2014/main" id="{BBBFEB9D-77B8-433D-8545-FE0AA6DF1CCF}"/>
              </a:ext>
            </a:extLst>
          </p:cNvPr>
          <p:cNvSpPr txBox="1"/>
          <p:nvPr/>
        </p:nvSpPr>
        <p:spPr>
          <a:xfrm>
            <a:off x="8514469" y="4675558"/>
            <a:ext cx="2698650" cy="461665"/>
          </a:xfrm>
          <a:prstGeom prst="rect">
            <a:avLst/>
          </a:prstGeom>
          <a:noFill/>
        </p:spPr>
        <p:txBody>
          <a:bodyPr wrap="square" rtlCol="0">
            <a:spAutoFit/>
          </a:bodyPr>
          <a:lstStyle/>
          <a:p>
            <a:r>
              <a:rPr lang="en-US" sz="2400" dirty="0">
                <a:solidFill>
                  <a:srgbClr val="FF0000"/>
                </a:solidFill>
              </a:rPr>
              <a:t>Cart Velocity  =  0</a:t>
            </a:r>
          </a:p>
        </p:txBody>
      </p:sp>
      <p:sp>
        <p:nvSpPr>
          <p:cNvPr id="27" name="Slide Number Placeholder 26">
            <a:extLst>
              <a:ext uri="{FF2B5EF4-FFF2-40B4-BE49-F238E27FC236}">
                <a16:creationId xmlns:a16="http://schemas.microsoft.com/office/drawing/2014/main" id="{FCF61E67-78C1-49C8-A002-EFAFE2645559}"/>
              </a:ext>
            </a:extLst>
          </p:cNvPr>
          <p:cNvSpPr>
            <a:spLocks noGrp="1"/>
          </p:cNvSpPr>
          <p:nvPr>
            <p:ph type="sldNum" sz="quarter" idx="12"/>
          </p:nvPr>
        </p:nvSpPr>
        <p:spPr/>
        <p:txBody>
          <a:bodyPr/>
          <a:lstStyle/>
          <a:p>
            <a:fld id="{89B48E47-33F1-4C26-8211-928D7249E7DD}" type="slidenum">
              <a:rPr lang="en-US" smtClean="0"/>
              <a:t>13</a:t>
            </a:fld>
            <a:endParaRPr lang="en-US"/>
          </a:p>
        </p:txBody>
      </p:sp>
      <p:sp>
        <p:nvSpPr>
          <p:cNvPr id="4" name="TextBox 3">
            <a:extLst>
              <a:ext uri="{FF2B5EF4-FFF2-40B4-BE49-F238E27FC236}">
                <a16:creationId xmlns:a16="http://schemas.microsoft.com/office/drawing/2014/main" id="{27D015BF-7806-4A09-AB4D-AEF33FEDC50B}"/>
              </a:ext>
            </a:extLst>
          </p:cNvPr>
          <p:cNvSpPr txBox="1"/>
          <p:nvPr/>
        </p:nvSpPr>
        <p:spPr>
          <a:xfrm>
            <a:off x="900332" y="5329934"/>
            <a:ext cx="10453463" cy="1200329"/>
          </a:xfrm>
          <a:prstGeom prst="rect">
            <a:avLst/>
          </a:prstGeom>
          <a:noFill/>
        </p:spPr>
        <p:txBody>
          <a:bodyPr wrap="square" rtlCol="0">
            <a:spAutoFit/>
          </a:bodyPr>
          <a:lstStyle/>
          <a:p>
            <a:r>
              <a:rPr lang="en-US" sz="2400" dirty="0"/>
              <a:t>A rubber band will be used to shoot a cart down a track.  The Work done by the rubber band will be used to calculate the theoretical velocity of the cart when the rubber band is fully relaxed (F=0). </a:t>
            </a:r>
          </a:p>
        </p:txBody>
      </p:sp>
      <p:sp>
        <p:nvSpPr>
          <p:cNvPr id="7" name="Arrow: Left 6">
            <a:extLst>
              <a:ext uri="{FF2B5EF4-FFF2-40B4-BE49-F238E27FC236}">
                <a16:creationId xmlns:a16="http://schemas.microsoft.com/office/drawing/2014/main" id="{6DF1B91E-681B-4355-B92C-53C635B55FA0}"/>
              </a:ext>
            </a:extLst>
          </p:cNvPr>
          <p:cNvSpPr/>
          <p:nvPr/>
        </p:nvSpPr>
        <p:spPr>
          <a:xfrm>
            <a:off x="1376288" y="2793720"/>
            <a:ext cx="426722" cy="58477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17CA18E-6312-4701-8737-418B8F920BF7}"/>
              </a:ext>
            </a:extLst>
          </p:cNvPr>
          <p:cNvSpPr txBox="1"/>
          <p:nvPr/>
        </p:nvSpPr>
        <p:spPr>
          <a:xfrm>
            <a:off x="1055078" y="3447367"/>
            <a:ext cx="1125414" cy="646331"/>
          </a:xfrm>
          <a:prstGeom prst="rect">
            <a:avLst/>
          </a:prstGeom>
          <a:noFill/>
        </p:spPr>
        <p:txBody>
          <a:bodyPr wrap="square" rtlCol="0">
            <a:spAutoFit/>
          </a:bodyPr>
          <a:lstStyle/>
          <a:p>
            <a:pPr algn="ctr"/>
            <a:r>
              <a:rPr lang="en-US" dirty="0"/>
              <a:t>Retention Force</a:t>
            </a:r>
          </a:p>
        </p:txBody>
      </p:sp>
    </p:spTree>
    <p:extLst>
      <p:ext uri="{BB962C8B-B14F-4D97-AF65-F5344CB8AC3E}">
        <p14:creationId xmlns:p14="http://schemas.microsoft.com/office/powerpoint/2010/main" val="2208569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599A280D-32D9-4BE8-9379-1D76DAC32683}"/>
              </a:ext>
            </a:extLst>
          </p:cNvPr>
          <p:cNvCxnSpPr/>
          <p:nvPr/>
        </p:nvCxnSpPr>
        <p:spPr>
          <a:xfrm>
            <a:off x="4986997" y="2201593"/>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5E96C86-9BA3-4621-ABA8-E1A6256A0E39}"/>
              </a:ext>
            </a:extLst>
          </p:cNvPr>
          <p:cNvCxnSpPr/>
          <p:nvPr/>
        </p:nvCxnSpPr>
        <p:spPr>
          <a:xfrm>
            <a:off x="3634154" y="2194559"/>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757148FD-6498-4604-AD8C-4C0EE8CED55C}"/>
              </a:ext>
            </a:extLst>
          </p:cNvPr>
          <p:cNvSpPr txBox="1"/>
          <p:nvPr/>
        </p:nvSpPr>
        <p:spPr>
          <a:xfrm>
            <a:off x="1341120" y="233404"/>
            <a:ext cx="9509760" cy="584775"/>
          </a:xfrm>
          <a:prstGeom prst="rect">
            <a:avLst/>
          </a:prstGeom>
          <a:noFill/>
        </p:spPr>
        <p:txBody>
          <a:bodyPr wrap="square" rtlCol="0">
            <a:spAutoFit/>
          </a:bodyPr>
          <a:lstStyle/>
          <a:p>
            <a:r>
              <a:rPr lang="en-US" sz="3200" dirty="0">
                <a:solidFill>
                  <a:srgbClr val="FF0000"/>
                </a:solidFill>
              </a:rPr>
              <a:t>Simple experiment to test the Work-Energy Theorem</a:t>
            </a:r>
          </a:p>
        </p:txBody>
      </p:sp>
      <p:cxnSp>
        <p:nvCxnSpPr>
          <p:cNvPr id="5" name="Straight Connector 4">
            <a:extLst>
              <a:ext uri="{FF2B5EF4-FFF2-40B4-BE49-F238E27FC236}">
                <a16:creationId xmlns:a16="http://schemas.microsoft.com/office/drawing/2014/main" id="{EE02F73C-2A72-4D16-A677-5EF24C2B531B}"/>
              </a:ext>
            </a:extLst>
          </p:cNvPr>
          <p:cNvCxnSpPr>
            <a:cxnSpLocks/>
          </p:cNvCxnSpPr>
          <p:nvPr/>
        </p:nvCxnSpPr>
        <p:spPr>
          <a:xfrm flipH="1">
            <a:off x="1871004" y="2349303"/>
            <a:ext cx="956602" cy="71745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ECF24F4-46B8-46FD-B384-EA35B8DA3979}"/>
              </a:ext>
            </a:extLst>
          </p:cNvPr>
          <p:cNvCxnSpPr>
            <a:cxnSpLocks/>
          </p:cNvCxnSpPr>
          <p:nvPr/>
        </p:nvCxnSpPr>
        <p:spPr>
          <a:xfrm flipH="1" flipV="1">
            <a:off x="1871003" y="3066758"/>
            <a:ext cx="956603" cy="84406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Rounded Corners 8">
            <a:extLst>
              <a:ext uri="{FF2B5EF4-FFF2-40B4-BE49-F238E27FC236}">
                <a16:creationId xmlns:a16="http://schemas.microsoft.com/office/drawing/2014/main" id="{2C08A72F-C380-4F7A-BC27-DE1CBA7F80DE}"/>
              </a:ext>
            </a:extLst>
          </p:cNvPr>
          <p:cNvSpPr/>
          <p:nvPr/>
        </p:nvSpPr>
        <p:spPr>
          <a:xfrm>
            <a:off x="1856935" y="2996418"/>
            <a:ext cx="1519311" cy="182881"/>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364C373-13E7-47CF-8973-222C8DE33CFE}"/>
              </a:ext>
            </a:extLst>
          </p:cNvPr>
          <p:cNvSpPr/>
          <p:nvPr/>
        </p:nvSpPr>
        <p:spPr>
          <a:xfrm>
            <a:off x="2827606" y="2194559"/>
            <a:ext cx="267286" cy="1899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0846A54-C68F-4B1E-AA5D-95A8FD945020}"/>
              </a:ext>
            </a:extLst>
          </p:cNvPr>
          <p:cNvSpPr/>
          <p:nvPr/>
        </p:nvSpPr>
        <p:spPr>
          <a:xfrm>
            <a:off x="3221501" y="2591025"/>
            <a:ext cx="2152357" cy="106914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2EE53782-2C9F-4621-8E32-30372E83D9F0}"/>
              </a:ext>
            </a:extLst>
          </p:cNvPr>
          <p:cNvSpPr/>
          <p:nvPr/>
        </p:nvSpPr>
        <p:spPr>
          <a:xfrm>
            <a:off x="4600136" y="2349304"/>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44459F3-75D7-4D1E-9CFD-DA1F9891E5E8}"/>
              </a:ext>
            </a:extLst>
          </p:cNvPr>
          <p:cNvSpPr/>
          <p:nvPr/>
        </p:nvSpPr>
        <p:spPr>
          <a:xfrm>
            <a:off x="3247293" y="2349303"/>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4B7A2D5F-B3C2-45BE-ACA3-BC841CE09303}"/>
              </a:ext>
            </a:extLst>
          </p:cNvPr>
          <p:cNvSpPr/>
          <p:nvPr/>
        </p:nvSpPr>
        <p:spPr>
          <a:xfrm>
            <a:off x="3249637"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D40EC85C-FBEC-45D7-8582-6A32E39002E9}"/>
              </a:ext>
            </a:extLst>
          </p:cNvPr>
          <p:cNvSpPr/>
          <p:nvPr/>
        </p:nvSpPr>
        <p:spPr>
          <a:xfrm>
            <a:off x="4600136"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30FFCBE4-A7D7-4A34-8A1D-E368758C9F88}"/>
              </a:ext>
            </a:extLst>
          </p:cNvPr>
          <p:cNvGrpSpPr/>
          <p:nvPr/>
        </p:nvGrpSpPr>
        <p:grpSpPr>
          <a:xfrm>
            <a:off x="9364394" y="2736167"/>
            <a:ext cx="914397" cy="661181"/>
            <a:chOff x="8806378" y="2956784"/>
            <a:chExt cx="914397" cy="661181"/>
          </a:xfrm>
        </p:grpSpPr>
        <p:sp>
          <p:nvSpPr>
            <p:cNvPr id="20" name="Rectangle 19">
              <a:extLst>
                <a:ext uri="{FF2B5EF4-FFF2-40B4-BE49-F238E27FC236}">
                  <a16:creationId xmlns:a16="http://schemas.microsoft.com/office/drawing/2014/main" id="{9C3D6441-2967-4127-ABBE-5C0DAA61C4DA}"/>
                </a:ext>
              </a:extLst>
            </p:cNvPr>
            <p:cNvSpPr/>
            <p:nvPr/>
          </p:nvSpPr>
          <p:spPr>
            <a:xfrm>
              <a:off x="8806378" y="3080826"/>
              <a:ext cx="84404" cy="4079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664776D8-A986-4E2A-9C56-5CBA26678F30}"/>
                </a:ext>
              </a:extLst>
            </p:cNvPr>
            <p:cNvSpPr/>
            <p:nvPr/>
          </p:nvSpPr>
          <p:spPr>
            <a:xfrm>
              <a:off x="8890782" y="2956784"/>
              <a:ext cx="829993" cy="661181"/>
            </a:xfrm>
            <a:prstGeom prst="round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A5EFA9DF-7CAE-4820-87CE-96C2F09D154E}"/>
              </a:ext>
            </a:extLst>
          </p:cNvPr>
          <p:cNvSpPr txBox="1"/>
          <p:nvPr/>
        </p:nvSpPr>
        <p:spPr>
          <a:xfrm>
            <a:off x="1620132" y="1408999"/>
            <a:ext cx="1828800" cy="369332"/>
          </a:xfrm>
          <a:prstGeom prst="rect">
            <a:avLst/>
          </a:prstGeom>
          <a:noFill/>
        </p:spPr>
        <p:txBody>
          <a:bodyPr wrap="square" rtlCol="0">
            <a:spAutoFit/>
          </a:bodyPr>
          <a:lstStyle/>
          <a:p>
            <a:pPr algn="ctr"/>
            <a:r>
              <a:rPr lang="en-US" b="1" dirty="0">
                <a:solidFill>
                  <a:srgbClr val="FF0000"/>
                </a:solidFill>
              </a:rPr>
              <a:t>Rubber Band</a:t>
            </a:r>
          </a:p>
        </p:txBody>
      </p:sp>
      <p:sp>
        <p:nvSpPr>
          <p:cNvPr id="23" name="TextBox 22">
            <a:extLst>
              <a:ext uri="{FF2B5EF4-FFF2-40B4-BE49-F238E27FC236}">
                <a16:creationId xmlns:a16="http://schemas.microsoft.com/office/drawing/2014/main" id="{83A8E861-EFE5-4178-9B22-317946F9DAC0}"/>
              </a:ext>
            </a:extLst>
          </p:cNvPr>
          <p:cNvSpPr txBox="1"/>
          <p:nvPr/>
        </p:nvSpPr>
        <p:spPr>
          <a:xfrm>
            <a:off x="3390317" y="1407212"/>
            <a:ext cx="1828800" cy="369332"/>
          </a:xfrm>
          <a:prstGeom prst="rect">
            <a:avLst/>
          </a:prstGeom>
          <a:noFill/>
        </p:spPr>
        <p:txBody>
          <a:bodyPr wrap="square" rtlCol="0">
            <a:spAutoFit/>
          </a:bodyPr>
          <a:lstStyle/>
          <a:p>
            <a:pPr algn="ctr"/>
            <a:r>
              <a:rPr lang="en-US" b="1" dirty="0">
                <a:solidFill>
                  <a:srgbClr val="002060"/>
                </a:solidFill>
              </a:rPr>
              <a:t>Rolling Cart</a:t>
            </a:r>
          </a:p>
        </p:txBody>
      </p:sp>
      <p:sp>
        <p:nvSpPr>
          <p:cNvPr id="25" name="TextBox 24">
            <a:extLst>
              <a:ext uri="{FF2B5EF4-FFF2-40B4-BE49-F238E27FC236}">
                <a16:creationId xmlns:a16="http://schemas.microsoft.com/office/drawing/2014/main" id="{57EFC440-44BF-4E45-83FB-9E0997EF2B5B}"/>
              </a:ext>
            </a:extLst>
          </p:cNvPr>
          <p:cNvSpPr txBox="1"/>
          <p:nvPr/>
        </p:nvSpPr>
        <p:spPr>
          <a:xfrm>
            <a:off x="1267265" y="4675559"/>
            <a:ext cx="2698650" cy="461665"/>
          </a:xfrm>
          <a:prstGeom prst="rect">
            <a:avLst/>
          </a:prstGeom>
          <a:noFill/>
        </p:spPr>
        <p:txBody>
          <a:bodyPr wrap="square" rtlCol="0">
            <a:spAutoFit/>
          </a:bodyPr>
          <a:lstStyle/>
          <a:p>
            <a:r>
              <a:rPr lang="en-US" sz="2400" dirty="0">
                <a:solidFill>
                  <a:srgbClr val="FF0000"/>
                </a:solidFill>
              </a:rPr>
              <a:t>Spring Force  =  10</a:t>
            </a:r>
          </a:p>
        </p:txBody>
      </p:sp>
      <p:sp>
        <p:nvSpPr>
          <p:cNvPr id="26" name="TextBox 25">
            <a:extLst>
              <a:ext uri="{FF2B5EF4-FFF2-40B4-BE49-F238E27FC236}">
                <a16:creationId xmlns:a16="http://schemas.microsoft.com/office/drawing/2014/main" id="{BBBFEB9D-77B8-433D-8545-FE0AA6DF1CCF}"/>
              </a:ext>
            </a:extLst>
          </p:cNvPr>
          <p:cNvSpPr txBox="1"/>
          <p:nvPr/>
        </p:nvSpPr>
        <p:spPr>
          <a:xfrm>
            <a:off x="8514469" y="4675558"/>
            <a:ext cx="2698650" cy="461665"/>
          </a:xfrm>
          <a:prstGeom prst="rect">
            <a:avLst/>
          </a:prstGeom>
          <a:noFill/>
        </p:spPr>
        <p:txBody>
          <a:bodyPr wrap="square" rtlCol="0">
            <a:spAutoFit/>
          </a:bodyPr>
          <a:lstStyle/>
          <a:p>
            <a:r>
              <a:rPr lang="en-US" sz="2400" dirty="0">
                <a:solidFill>
                  <a:srgbClr val="FF0000"/>
                </a:solidFill>
              </a:rPr>
              <a:t>Cart Velocity  =  0</a:t>
            </a:r>
          </a:p>
        </p:txBody>
      </p:sp>
      <p:sp>
        <p:nvSpPr>
          <p:cNvPr id="27" name="Slide Number Placeholder 26">
            <a:extLst>
              <a:ext uri="{FF2B5EF4-FFF2-40B4-BE49-F238E27FC236}">
                <a16:creationId xmlns:a16="http://schemas.microsoft.com/office/drawing/2014/main" id="{FCF61E67-78C1-49C8-A002-EFAFE2645559}"/>
              </a:ext>
            </a:extLst>
          </p:cNvPr>
          <p:cNvSpPr>
            <a:spLocks noGrp="1"/>
          </p:cNvSpPr>
          <p:nvPr>
            <p:ph type="sldNum" sz="quarter" idx="12"/>
          </p:nvPr>
        </p:nvSpPr>
        <p:spPr/>
        <p:txBody>
          <a:bodyPr/>
          <a:lstStyle/>
          <a:p>
            <a:fld id="{89B48E47-33F1-4C26-8211-928D7249E7DD}" type="slidenum">
              <a:rPr lang="en-US" smtClean="0"/>
              <a:t>14</a:t>
            </a:fld>
            <a:endParaRPr lang="en-US"/>
          </a:p>
        </p:txBody>
      </p:sp>
      <p:sp>
        <p:nvSpPr>
          <p:cNvPr id="4" name="TextBox 3">
            <a:extLst>
              <a:ext uri="{FF2B5EF4-FFF2-40B4-BE49-F238E27FC236}">
                <a16:creationId xmlns:a16="http://schemas.microsoft.com/office/drawing/2014/main" id="{27D015BF-7806-4A09-AB4D-AEF33FEDC50B}"/>
              </a:ext>
            </a:extLst>
          </p:cNvPr>
          <p:cNvSpPr txBox="1"/>
          <p:nvPr/>
        </p:nvSpPr>
        <p:spPr>
          <a:xfrm>
            <a:off x="900332" y="5329934"/>
            <a:ext cx="10453463" cy="830997"/>
          </a:xfrm>
          <a:prstGeom prst="rect">
            <a:avLst/>
          </a:prstGeom>
          <a:noFill/>
        </p:spPr>
        <p:txBody>
          <a:bodyPr wrap="square" rtlCol="0">
            <a:spAutoFit/>
          </a:bodyPr>
          <a:lstStyle/>
          <a:p>
            <a:r>
              <a:rPr lang="en-US" sz="2400" dirty="0"/>
              <a:t>When the cart is released, the rubber band applies a force to the cart’s stinger.  This force causes the cart to accelerate.  </a:t>
            </a:r>
          </a:p>
        </p:txBody>
      </p:sp>
      <p:sp>
        <p:nvSpPr>
          <p:cNvPr id="30" name="TextBox 29">
            <a:extLst>
              <a:ext uri="{FF2B5EF4-FFF2-40B4-BE49-F238E27FC236}">
                <a16:creationId xmlns:a16="http://schemas.microsoft.com/office/drawing/2014/main" id="{405884A4-1E83-4D0D-9EE4-C16B289198A3}"/>
              </a:ext>
            </a:extLst>
          </p:cNvPr>
          <p:cNvSpPr txBox="1"/>
          <p:nvPr/>
        </p:nvSpPr>
        <p:spPr>
          <a:xfrm>
            <a:off x="9022080" y="1254648"/>
            <a:ext cx="1828800" cy="646331"/>
          </a:xfrm>
          <a:prstGeom prst="rect">
            <a:avLst/>
          </a:prstGeom>
          <a:noFill/>
        </p:spPr>
        <p:txBody>
          <a:bodyPr wrap="square" rtlCol="0">
            <a:spAutoFit/>
          </a:bodyPr>
          <a:lstStyle/>
          <a:p>
            <a:pPr algn="ctr"/>
            <a:r>
              <a:rPr lang="en-US" b="1" dirty="0">
                <a:solidFill>
                  <a:srgbClr val="00B050"/>
                </a:solidFill>
              </a:rPr>
              <a:t>Ultrasonic Motion Sensor</a:t>
            </a:r>
          </a:p>
        </p:txBody>
      </p:sp>
    </p:spTree>
    <p:extLst>
      <p:ext uri="{BB962C8B-B14F-4D97-AF65-F5344CB8AC3E}">
        <p14:creationId xmlns:p14="http://schemas.microsoft.com/office/powerpoint/2010/main" val="1427963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E02F73C-2A72-4D16-A677-5EF24C2B531B}"/>
              </a:ext>
            </a:extLst>
          </p:cNvPr>
          <p:cNvCxnSpPr>
            <a:cxnSpLocks/>
            <a:endCxn id="9" idx="1"/>
          </p:cNvCxnSpPr>
          <p:nvPr/>
        </p:nvCxnSpPr>
        <p:spPr>
          <a:xfrm flipH="1">
            <a:off x="2293036" y="2349303"/>
            <a:ext cx="534570" cy="73855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ECF24F4-46B8-46FD-B384-EA35B8DA3979}"/>
              </a:ext>
            </a:extLst>
          </p:cNvPr>
          <p:cNvCxnSpPr>
            <a:cxnSpLocks/>
            <a:endCxn id="9" idx="1"/>
          </p:cNvCxnSpPr>
          <p:nvPr/>
        </p:nvCxnSpPr>
        <p:spPr>
          <a:xfrm flipH="1" flipV="1">
            <a:off x="2293036" y="3087859"/>
            <a:ext cx="534572" cy="82296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2E867335-BC00-4195-B51F-4382304A1E43}"/>
              </a:ext>
            </a:extLst>
          </p:cNvPr>
          <p:cNvGrpSpPr/>
          <p:nvPr/>
        </p:nvGrpSpPr>
        <p:grpSpPr>
          <a:xfrm>
            <a:off x="2293036" y="2194559"/>
            <a:ext cx="3516923" cy="1906173"/>
            <a:chOff x="1856935" y="2194559"/>
            <a:chExt cx="3516923" cy="1906173"/>
          </a:xfrm>
        </p:grpSpPr>
        <p:sp>
          <p:nvSpPr>
            <p:cNvPr id="9" name="Rectangle: Rounded Corners 8">
              <a:extLst>
                <a:ext uri="{FF2B5EF4-FFF2-40B4-BE49-F238E27FC236}">
                  <a16:creationId xmlns:a16="http://schemas.microsoft.com/office/drawing/2014/main" id="{2C08A72F-C380-4F7A-BC27-DE1CBA7F80DE}"/>
                </a:ext>
              </a:extLst>
            </p:cNvPr>
            <p:cNvSpPr/>
            <p:nvPr/>
          </p:nvSpPr>
          <p:spPr>
            <a:xfrm>
              <a:off x="1856935" y="2996418"/>
              <a:ext cx="1519311" cy="182881"/>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FCA2946C-0952-4E67-A2A3-D351A9248378}"/>
                </a:ext>
              </a:extLst>
            </p:cNvPr>
            <p:cNvGrpSpPr/>
            <p:nvPr/>
          </p:nvGrpSpPr>
          <p:grpSpPr>
            <a:xfrm>
              <a:off x="3221501" y="2194559"/>
              <a:ext cx="2152357" cy="1906173"/>
              <a:chOff x="3221501" y="2194559"/>
              <a:chExt cx="2152357" cy="1906173"/>
            </a:xfrm>
          </p:grpSpPr>
          <p:cxnSp>
            <p:nvCxnSpPr>
              <p:cNvPr id="18" name="Straight Connector 17">
                <a:extLst>
                  <a:ext uri="{FF2B5EF4-FFF2-40B4-BE49-F238E27FC236}">
                    <a16:creationId xmlns:a16="http://schemas.microsoft.com/office/drawing/2014/main" id="{599A280D-32D9-4BE8-9379-1D76DAC32683}"/>
                  </a:ext>
                </a:extLst>
              </p:cNvPr>
              <p:cNvCxnSpPr/>
              <p:nvPr/>
            </p:nvCxnSpPr>
            <p:spPr>
              <a:xfrm>
                <a:off x="4986997" y="2201593"/>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5E96C86-9BA3-4621-ABA8-E1A6256A0E39}"/>
                  </a:ext>
                </a:extLst>
              </p:cNvPr>
              <p:cNvCxnSpPr/>
              <p:nvPr/>
            </p:nvCxnSpPr>
            <p:spPr>
              <a:xfrm>
                <a:off x="3634154" y="2194559"/>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0846A54-C68F-4B1E-AA5D-95A8FD945020}"/>
                  </a:ext>
                </a:extLst>
              </p:cNvPr>
              <p:cNvSpPr/>
              <p:nvPr/>
            </p:nvSpPr>
            <p:spPr>
              <a:xfrm>
                <a:off x="3221501" y="2591025"/>
                <a:ext cx="2152357" cy="106914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2EE53782-2C9F-4621-8E32-30372E83D9F0}"/>
                  </a:ext>
                </a:extLst>
              </p:cNvPr>
              <p:cNvSpPr/>
              <p:nvPr/>
            </p:nvSpPr>
            <p:spPr>
              <a:xfrm>
                <a:off x="4600136" y="2349304"/>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44459F3-75D7-4D1E-9CFD-DA1F9891E5E8}"/>
                  </a:ext>
                </a:extLst>
              </p:cNvPr>
              <p:cNvSpPr/>
              <p:nvPr/>
            </p:nvSpPr>
            <p:spPr>
              <a:xfrm>
                <a:off x="3247293" y="2349303"/>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4B7A2D5F-B3C2-45BE-ACA3-BC841CE09303}"/>
                  </a:ext>
                </a:extLst>
              </p:cNvPr>
              <p:cNvSpPr/>
              <p:nvPr/>
            </p:nvSpPr>
            <p:spPr>
              <a:xfrm>
                <a:off x="3249637"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D40EC85C-FBEC-45D7-8582-6A32E39002E9}"/>
                  </a:ext>
                </a:extLst>
              </p:cNvPr>
              <p:cNvSpPr/>
              <p:nvPr/>
            </p:nvSpPr>
            <p:spPr>
              <a:xfrm>
                <a:off x="4600136"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20">
            <a:extLst>
              <a:ext uri="{FF2B5EF4-FFF2-40B4-BE49-F238E27FC236}">
                <a16:creationId xmlns:a16="http://schemas.microsoft.com/office/drawing/2014/main" id="{30FFCBE4-A7D7-4A34-8A1D-E368758C9F88}"/>
              </a:ext>
            </a:extLst>
          </p:cNvPr>
          <p:cNvGrpSpPr/>
          <p:nvPr/>
        </p:nvGrpSpPr>
        <p:grpSpPr>
          <a:xfrm>
            <a:off x="9364394" y="2736167"/>
            <a:ext cx="914397" cy="661181"/>
            <a:chOff x="8806378" y="2956784"/>
            <a:chExt cx="914397" cy="661181"/>
          </a:xfrm>
        </p:grpSpPr>
        <p:sp>
          <p:nvSpPr>
            <p:cNvPr id="20" name="Rectangle 19">
              <a:extLst>
                <a:ext uri="{FF2B5EF4-FFF2-40B4-BE49-F238E27FC236}">
                  <a16:creationId xmlns:a16="http://schemas.microsoft.com/office/drawing/2014/main" id="{9C3D6441-2967-4127-ABBE-5C0DAA61C4DA}"/>
                </a:ext>
              </a:extLst>
            </p:cNvPr>
            <p:cNvSpPr/>
            <p:nvPr/>
          </p:nvSpPr>
          <p:spPr>
            <a:xfrm>
              <a:off x="8806378" y="3080826"/>
              <a:ext cx="84404" cy="4079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664776D8-A986-4E2A-9C56-5CBA26678F30}"/>
                </a:ext>
              </a:extLst>
            </p:cNvPr>
            <p:cNvSpPr/>
            <p:nvPr/>
          </p:nvSpPr>
          <p:spPr>
            <a:xfrm>
              <a:off x="8890782" y="2956784"/>
              <a:ext cx="829993" cy="661181"/>
            </a:xfrm>
            <a:prstGeom prst="round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A5EFA9DF-7CAE-4820-87CE-96C2F09D154E}"/>
              </a:ext>
            </a:extLst>
          </p:cNvPr>
          <p:cNvSpPr txBox="1"/>
          <p:nvPr/>
        </p:nvSpPr>
        <p:spPr>
          <a:xfrm>
            <a:off x="1620132" y="1408999"/>
            <a:ext cx="1828800" cy="369332"/>
          </a:xfrm>
          <a:prstGeom prst="rect">
            <a:avLst/>
          </a:prstGeom>
          <a:noFill/>
        </p:spPr>
        <p:txBody>
          <a:bodyPr wrap="square" rtlCol="0">
            <a:spAutoFit/>
          </a:bodyPr>
          <a:lstStyle/>
          <a:p>
            <a:pPr algn="ctr"/>
            <a:r>
              <a:rPr lang="en-US" b="1" dirty="0">
                <a:solidFill>
                  <a:srgbClr val="FF0000"/>
                </a:solidFill>
              </a:rPr>
              <a:t>Rubber Band</a:t>
            </a:r>
          </a:p>
        </p:txBody>
      </p:sp>
      <p:sp>
        <p:nvSpPr>
          <p:cNvPr id="23" name="TextBox 22">
            <a:extLst>
              <a:ext uri="{FF2B5EF4-FFF2-40B4-BE49-F238E27FC236}">
                <a16:creationId xmlns:a16="http://schemas.microsoft.com/office/drawing/2014/main" id="{83A8E861-EFE5-4178-9B22-317946F9DAC0}"/>
              </a:ext>
            </a:extLst>
          </p:cNvPr>
          <p:cNvSpPr txBox="1"/>
          <p:nvPr/>
        </p:nvSpPr>
        <p:spPr>
          <a:xfrm>
            <a:off x="3756080" y="1407212"/>
            <a:ext cx="1828800" cy="369332"/>
          </a:xfrm>
          <a:prstGeom prst="rect">
            <a:avLst/>
          </a:prstGeom>
          <a:noFill/>
        </p:spPr>
        <p:txBody>
          <a:bodyPr wrap="square" rtlCol="0">
            <a:spAutoFit/>
          </a:bodyPr>
          <a:lstStyle/>
          <a:p>
            <a:pPr algn="ctr"/>
            <a:r>
              <a:rPr lang="en-US" b="1" dirty="0">
                <a:solidFill>
                  <a:srgbClr val="002060"/>
                </a:solidFill>
              </a:rPr>
              <a:t>Rolling Cart</a:t>
            </a:r>
          </a:p>
        </p:txBody>
      </p:sp>
      <p:sp>
        <p:nvSpPr>
          <p:cNvPr id="25" name="TextBox 24">
            <a:extLst>
              <a:ext uri="{FF2B5EF4-FFF2-40B4-BE49-F238E27FC236}">
                <a16:creationId xmlns:a16="http://schemas.microsoft.com/office/drawing/2014/main" id="{57EFC440-44BF-4E45-83FB-9E0997EF2B5B}"/>
              </a:ext>
            </a:extLst>
          </p:cNvPr>
          <p:cNvSpPr txBox="1"/>
          <p:nvPr/>
        </p:nvSpPr>
        <p:spPr>
          <a:xfrm>
            <a:off x="1267265" y="4675559"/>
            <a:ext cx="2698650" cy="461665"/>
          </a:xfrm>
          <a:prstGeom prst="rect">
            <a:avLst/>
          </a:prstGeom>
          <a:noFill/>
        </p:spPr>
        <p:txBody>
          <a:bodyPr wrap="square" rtlCol="0">
            <a:spAutoFit/>
          </a:bodyPr>
          <a:lstStyle/>
          <a:p>
            <a:r>
              <a:rPr lang="en-US" sz="2400" dirty="0">
                <a:solidFill>
                  <a:srgbClr val="FF0000"/>
                </a:solidFill>
              </a:rPr>
              <a:t>Spring Force  =  5</a:t>
            </a:r>
          </a:p>
        </p:txBody>
      </p:sp>
      <p:sp>
        <p:nvSpPr>
          <p:cNvPr id="26" name="TextBox 25">
            <a:extLst>
              <a:ext uri="{FF2B5EF4-FFF2-40B4-BE49-F238E27FC236}">
                <a16:creationId xmlns:a16="http://schemas.microsoft.com/office/drawing/2014/main" id="{BBBFEB9D-77B8-433D-8545-FE0AA6DF1CCF}"/>
              </a:ext>
            </a:extLst>
          </p:cNvPr>
          <p:cNvSpPr txBox="1"/>
          <p:nvPr/>
        </p:nvSpPr>
        <p:spPr>
          <a:xfrm>
            <a:off x="8514469" y="4675558"/>
            <a:ext cx="2698650" cy="461665"/>
          </a:xfrm>
          <a:prstGeom prst="rect">
            <a:avLst/>
          </a:prstGeom>
          <a:noFill/>
        </p:spPr>
        <p:txBody>
          <a:bodyPr wrap="square" rtlCol="0">
            <a:spAutoFit/>
          </a:bodyPr>
          <a:lstStyle/>
          <a:p>
            <a:r>
              <a:rPr lang="en-US" sz="2400" dirty="0">
                <a:solidFill>
                  <a:srgbClr val="FF0000"/>
                </a:solidFill>
              </a:rPr>
              <a:t>Cart Velocity  =  3</a:t>
            </a:r>
          </a:p>
        </p:txBody>
      </p:sp>
      <p:sp>
        <p:nvSpPr>
          <p:cNvPr id="3" name="Rectangle 2">
            <a:extLst>
              <a:ext uri="{FF2B5EF4-FFF2-40B4-BE49-F238E27FC236}">
                <a16:creationId xmlns:a16="http://schemas.microsoft.com/office/drawing/2014/main" id="{5364C373-13E7-47CF-8973-222C8DE33CFE}"/>
              </a:ext>
            </a:extLst>
          </p:cNvPr>
          <p:cNvSpPr/>
          <p:nvPr/>
        </p:nvSpPr>
        <p:spPr>
          <a:xfrm>
            <a:off x="2827606" y="2194559"/>
            <a:ext cx="267286" cy="1899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a:extLst>
              <a:ext uri="{FF2B5EF4-FFF2-40B4-BE49-F238E27FC236}">
                <a16:creationId xmlns:a16="http://schemas.microsoft.com/office/drawing/2014/main" id="{457C9424-846F-4350-84AD-6DA7D84EB91B}"/>
              </a:ext>
            </a:extLst>
          </p:cNvPr>
          <p:cNvSpPr>
            <a:spLocks noGrp="1"/>
          </p:cNvSpPr>
          <p:nvPr>
            <p:ph type="sldNum" sz="quarter" idx="12"/>
          </p:nvPr>
        </p:nvSpPr>
        <p:spPr/>
        <p:txBody>
          <a:bodyPr/>
          <a:lstStyle/>
          <a:p>
            <a:fld id="{89B48E47-33F1-4C26-8211-928D7249E7DD}" type="slidenum">
              <a:rPr lang="en-US" smtClean="0"/>
              <a:t>15</a:t>
            </a:fld>
            <a:endParaRPr lang="en-US"/>
          </a:p>
        </p:txBody>
      </p:sp>
      <p:sp>
        <p:nvSpPr>
          <p:cNvPr id="27" name="TextBox 26">
            <a:extLst>
              <a:ext uri="{FF2B5EF4-FFF2-40B4-BE49-F238E27FC236}">
                <a16:creationId xmlns:a16="http://schemas.microsoft.com/office/drawing/2014/main" id="{3B1A971C-558A-4D97-9443-D0507196B7F8}"/>
              </a:ext>
            </a:extLst>
          </p:cNvPr>
          <p:cNvSpPr txBox="1"/>
          <p:nvPr/>
        </p:nvSpPr>
        <p:spPr>
          <a:xfrm>
            <a:off x="1341120" y="233404"/>
            <a:ext cx="9509760" cy="584775"/>
          </a:xfrm>
          <a:prstGeom prst="rect">
            <a:avLst/>
          </a:prstGeom>
          <a:noFill/>
        </p:spPr>
        <p:txBody>
          <a:bodyPr wrap="square" rtlCol="0">
            <a:spAutoFit/>
          </a:bodyPr>
          <a:lstStyle/>
          <a:p>
            <a:r>
              <a:rPr lang="en-US" sz="3200" dirty="0">
                <a:solidFill>
                  <a:srgbClr val="FF0000"/>
                </a:solidFill>
              </a:rPr>
              <a:t>Simple experiment to test the Work-Energy Theorem</a:t>
            </a:r>
          </a:p>
        </p:txBody>
      </p:sp>
      <p:sp>
        <p:nvSpPr>
          <p:cNvPr id="28" name="TextBox 27">
            <a:extLst>
              <a:ext uri="{FF2B5EF4-FFF2-40B4-BE49-F238E27FC236}">
                <a16:creationId xmlns:a16="http://schemas.microsoft.com/office/drawing/2014/main" id="{9A3E76FC-8F07-4F2E-BA0F-A3A4D1A1E4E3}"/>
              </a:ext>
            </a:extLst>
          </p:cNvPr>
          <p:cNvSpPr txBox="1"/>
          <p:nvPr/>
        </p:nvSpPr>
        <p:spPr>
          <a:xfrm>
            <a:off x="900332" y="5329934"/>
            <a:ext cx="10453463" cy="830997"/>
          </a:xfrm>
          <a:prstGeom prst="rect">
            <a:avLst/>
          </a:prstGeom>
          <a:noFill/>
        </p:spPr>
        <p:txBody>
          <a:bodyPr wrap="square" rtlCol="0">
            <a:spAutoFit/>
          </a:bodyPr>
          <a:lstStyle/>
          <a:p>
            <a:r>
              <a:rPr lang="en-US" sz="2400" dirty="0"/>
              <a:t>As the cart moves and the rubber band begins to relax, the force produced by the rubber band decreases. </a:t>
            </a:r>
          </a:p>
        </p:txBody>
      </p:sp>
      <p:sp>
        <p:nvSpPr>
          <p:cNvPr id="29" name="TextBox 28">
            <a:extLst>
              <a:ext uri="{FF2B5EF4-FFF2-40B4-BE49-F238E27FC236}">
                <a16:creationId xmlns:a16="http://schemas.microsoft.com/office/drawing/2014/main" id="{D140272F-9FEF-49BD-91F4-1FBC3B7FA811}"/>
              </a:ext>
            </a:extLst>
          </p:cNvPr>
          <p:cNvSpPr txBox="1"/>
          <p:nvPr/>
        </p:nvSpPr>
        <p:spPr>
          <a:xfrm>
            <a:off x="9022080" y="1254648"/>
            <a:ext cx="1828800" cy="646331"/>
          </a:xfrm>
          <a:prstGeom prst="rect">
            <a:avLst/>
          </a:prstGeom>
          <a:noFill/>
        </p:spPr>
        <p:txBody>
          <a:bodyPr wrap="square" rtlCol="0">
            <a:spAutoFit/>
          </a:bodyPr>
          <a:lstStyle/>
          <a:p>
            <a:pPr algn="ctr"/>
            <a:r>
              <a:rPr lang="en-US" b="1" dirty="0">
                <a:solidFill>
                  <a:srgbClr val="00B050"/>
                </a:solidFill>
              </a:rPr>
              <a:t>Ultrasonic Motion Sensor</a:t>
            </a:r>
          </a:p>
        </p:txBody>
      </p:sp>
    </p:spTree>
    <p:extLst>
      <p:ext uri="{BB962C8B-B14F-4D97-AF65-F5344CB8AC3E}">
        <p14:creationId xmlns:p14="http://schemas.microsoft.com/office/powerpoint/2010/main" val="1185960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E02F73C-2A72-4D16-A677-5EF24C2B531B}"/>
              </a:ext>
            </a:extLst>
          </p:cNvPr>
          <p:cNvCxnSpPr>
            <a:cxnSpLocks/>
            <a:endCxn id="9" idx="1"/>
          </p:cNvCxnSpPr>
          <p:nvPr/>
        </p:nvCxnSpPr>
        <p:spPr>
          <a:xfrm flipH="1">
            <a:off x="2616591" y="2349303"/>
            <a:ext cx="225084" cy="73855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ECF24F4-46B8-46FD-B384-EA35B8DA3979}"/>
              </a:ext>
            </a:extLst>
          </p:cNvPr>
          <p:cNvCxnSpPr>
            <a:cxnSpLocks/>
            <a:endCxn id="9" idx="1"/>
          </p:cNvCxnSpPr>
          <p:nvPr/>
        </p:nvCxnSpPr>
        <p:spPr>
          <a:xfrm flipH="1" flipV="1">
            <a:off x="2616591" y="3087859"/>
            <a:ext cx="225086" cy="82296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7BEB143C-324C-409D-90DE-B0D1B587F0F9}"/>
              </a:ext>
            </a:extLst>
          </p:cNvPr>
          <p:cNvGrpSpPr/>
          <p:nvPr/>
        </p:nvGrpSpPr>
        <p:grpSpPr>
          <a:xfrm>
            <a:off x="2616591" y="2194559"/>
            <a:ext cx="3516923" cy="1906173"/>
            <a:chOff x="2475914" y="2194559"/>
            <a:chExt cx="3516923" cy="1906173"/>
          </a:xfrm>
        </p:grpSpPr>
        <p:sp>
          <p:nvSpPr>
            <p:cNvPr id="9" name="Rectangle: Rounded Corners 8">
              <a:extLst>
                <a:ext uri="{FF2B5EF4-FFF2-40B4-BE49-F238E27FC236}">
                  <a16:creationId xmlns:a16="http://schemas.microsoft.com/office/drawing/2014/main" id="{2C08A72F-C380-4F7A-BC27-DE1CBA7F80DE}"/>
                </a:ext>
              </a:extLst>
            </p:cNvPr>
            <p:cNvSpPr/>
            <p:nvPr/>
          </p:nvSpPr>
          <p:spPr>
            <a:xfrm>
              <a:off x="2475914" y="2996418"/>
              <a:ext cx="1519311" cy="182881"/>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F195172A-10F3-44BA-AC39-FE544C6C0625}"/>
                </a:ext>
              </a:extLst>
            </p:cNvPr>
            <p:cNvGrpSpPr/>
            <p:nvPr/>
          </p:nvGrpSpPr>
          <p:grpSpPr>
            <a:xfrm>
              <a:off x="3840480" y="2194559"/>
              <a:ext cx="2152357" cy="1906173"/>
              <a:chOff x="3221501" y="2194559"/>
              <a:chExt cx="2152357" cy="1906173"/>
            </a:xfrm>
          </p:grpSpPr>
          <p:cxnSp>
            <p:nvCxnSpPr>
              <p:cNvPr id="18" name="Straight Connector 17">
                <a:extLst>
                  <a:ext uri="{FF2B5EF4-FFF2-40B4-BE49-F238E27FC236}">
                    <a16:creationId xmlns:a16="http://schemas.microsoft.com/office/drawing/2014/main" id="{599A280D-32D9-4BE8-9379-1D76DAC32683}"/>
                  </a:ext>
                </a:extLst>
              </p:cNvPr>
              <p:cNvCxnSpPr/>
              <p:nvPr/>
            </p:nvCxnSpPr>
            <p:spPr>
              <a:xfrm>
                <a:off x="4986997" y="2201593"/>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5E96C86-9BA3-4621-ABA8-E1A6256A0E39}"/>
                  </a:ext>
                </a:extLst>
              </p:cNvPr>
              <p:cNvCxnSpPr/>
              <p:nvPr/>
            </p:nvCxnSpPr>
            <p:spPr>
              <a:xfrm>
                <a:off x="3634154" y="2194559"/>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0846A54-C68F-4B1E-AA5D-95A8FD945020}"/>
                  </a:ext>
                </a:extLst>
              </p:cNvPr>
              <p:cNvSpPr/>
              <p:nvPr/>
            </p:nvSpPr>
            <p:spPr>
              <a:xfrm>
                <a:off x="3221501" y="2591025"/>
                <a:ext cx="2152357" cy="106914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2EE53782-2C9F-4621-8E32-30372E83D9F0}"/>
                  </a:ext>
                </a:extLst>
              </p:cNvPr>
              <p:cNvSpPr/>
              <p:nvPr/>
            </p:nvSpPr>
            <p:spPr>
              <a:xfrm>
                <a:off x="4600136" y="2349304"/>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44459F3-75D7-4D1E-9CFD-DA1F9891E5E8}"/>
                  </a:ext>
                </a:extLst>
              </p:cNvPr>
              <p:cNvSpPr/>
              <p:nvPr/>
            </p:nvSpPr>
            <p:spPr>
              <a:xfrm>
                <a:off x="3247293" y="2349303"/>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4B7A2D5F-B3C2-45BE-ACA3-BC841CE09303}"/>
                  </a:ext>
                </a:extLst>
              </p:cNvPr>
              <p:cNvSpPr/>
              <p:nvPr/>
            </p:nvSpPr>
            <p:spPr>
              <a:xfrm>
                <a:off x="3249637"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D40EC85C-FBEC-45D7-8582-6A32E39002E9}"/>
                  </a:ext>
                </a:extLst>
              </p:cNvPr>
              <p:cNvSpPr/>
              <p:nvPr/>
            </p:nvSpPr>
            <p:spPr>
              <a:xfrm>
                <a:off x="4600136"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20">
            <a:extLst>
              <a:ext uri="{FF2B5EF4-FFF2-40B4-BE49-F238E27FC236}">
                <a16:creationId xmlns:a16="http://schemas.microsoft.com/office/drawing/2014/main" id="{30FFCBE4-A7D7-4A34-8A1D-E368758C9F88}"/>
              </a:ext>
            </a:extLst>
          </p:cNvPr>
          <p:cNvGrpSpPr/>
          <p:nvPr/>
        </p:nvGrpSpPr>
        <p:grpSpPr>
          <a:xfrm>
            <a:off x="9364394" y="2736167"/>
            <a:ext cx="914397" cy="661181"/>
            <a:chOff x="8806378" y="2956784"/>
            <a:chExt cx="914397" cy="661181"/>
          </a:xfrm>
        </p:grpSpPr>
        <p:sp>
          <p:nvSpPr>
            <p:cNvPr id="20" name="Rectangle 19">
              <a:extLst>
                <a:ext uri="{FF2B5EF4-FFF2-40B4-BE49-F238E27FC236}">
                  <a16:creationId xmlns:a16="http://schemas.microsoft.com/office/drawing/2014/main" id="{9C3D6441-2967-4127-ABBE-5C0DAA61C4DA}"/>
                </a:ext>
              </a:extLst>
            </p:cNvPr>
            <p:cNvSpPr/>
            <p:nvPr/>
          </p:nvSpPr>
          <p:spPr>
            <a:xfrm>
              <a:off x="8806378" y="3080826"/>
              <a:ext cx="84404" cy="4079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664776D8-A986-4E2A-9C56-5CBA26678F30}"/>
                </a:ext>
              </a:extLst>
            </p:cNvPr>
            <p:cNvSpPr/>
            <p:nvPr/>
          </p:nvSpPr>
          <p:spPr>
            <a:xfrm>
              <a:off x="8890782" y="2956784"/>
              <a:ext cx="829993" cy="661181"/>
            </a:xfrm>
            <a:prstGeom prst="round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a:extLst>
              <a:ext uri="{FF2B5EF4-FFF2-40B4-BE49-F238E27FC236}">
                <a16:creationId xmlns:a16="http://schemas.microsoft.com/office/drawing/2014/main" id="{5364C373-13E7-47CF-8973-222C8DE33CFE}"/>
              </a:ext>
            </a:extLst>
          </p:cNvPr>
          <p:cNvSpPr/>
          <p:nvPr/>
        </p:nvSpPr>
        <p:spPr>
          <a:xfrm>
            <a:off x="2827606" y="2194559"/>
            <a:ext cx="267286" cy="1899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DBB31A79-2B2E-479F-AD77-B2F8712B78F0}"/>
              </a:ext>
            </a:extLst>
          </p:cNvPr>
          <p:cNvSpPr txBox="1"/>
          <p:nvPr/>
        </p:nvSpPr>
        <p:spPr>
          <a:xfrm>
            <a:off x="1620132" y="1408999"/>
            <a:ext cx="1828800" cy="369332"/>
          </a:xfrm>
          <a:prstGeom prst="rect">
            <a:avLst/>
          </a:prstGeom>
          <a:noFill/>
        </p:spPr>
        <p:txBody>
          <a:bodyPr wrap="square" rtlCol="0">
            <a:spAutoFit/>
          </a:bodyPr>
          <a:lstStyle/>
          <a:p>
            <a:pPr algn="ctr"/>
            <a:r>
              <a:rPr lang="en-US" b="1" dirty="0">
                <a:solidFill>
                  <a:srgbClr val="FF0000"/>
                </a:solidFill>
              </a:rPr>
              <a:t>Rubber Band</a:t>
            </a:r>
          </a:p>
        </p:txBody>
      </p:sp>
      <p:sp>
        <p:nvSpPr>
          <p:cNvPr id="31" name="TextBox 30">
            <a:extLst>
              <a:ext uri="{FF2B5EF4-FFF2-40B4-BE49-F238E27FC236}">
                <a16:creationId xmlns:a16="http://schemas.microsoft.com/office/drawing/2014/main" id="{38B0385C-90D7-4C72-BE13-DCEE3877394E}"/>
              </a:ext>
            </a:extLst>
          </p:cNvPr>
          <p:cNvSpPr txBox="1"/>
          <p:nvPr/>
        </p:nvSpPr>
        <p:spPr>
          <a:xfrm>
            <a:off x="4051504" y="1407212"/>
            <a:ext cx="1828800" cy="369332"/>
          </a:xfrm>
          <a:prstGeom prst="rect">
            <a:avLst/>
          </a:prstGeom>
          <a:noFill/>
        </p:spPr>
        <p:txBody>
          <a:bodyPr wrap="square" rtlCol="0">
            <a:spAutoFit/>
          </a:bodyPr>
          <a:lstStyle/>
          <a:p>
            <a:pPr algn="ctr"/>
            <a:r>
              <a:rPr lang="en-US" b="1" dirty="0">
                <a:solidFill>
                  <a:srgbClr val="002060"/>
                </a:solidFill>
              </a:rPr>
              <a:t>Rolling Cart</a:t>
            </a:r>
          </a:p>
        </p:txBody>
      </p:sp>
      <p:sp>
        <p:nvSpPr>
          <p:cNvPr id="33" name="TextBox 32">
            <a:extLst>
              <a:ext uri="{FF2B5EF4-FFF2-40B4-BE49-F238E27FC236}">
                <a16:creationId xmlns:a16="http://schemas.microsoft.com/office/drawing/2014/main" id="{937C4E2A-1504-467B-B450-46761DC5860D}"/>
              </a:ext>
            </a:extLst>
          </p:cNvPr>
          <p:cNvSpPr txBox="1"/>
          <p:nvPr/>
        </p:nvSpPr>
        <p:spPr>
          <a:xfrm>
            <a:off x="1267265" y="4675559"/>
            <a:ext cx="2698650" cy="461665"/>
          </a:xfrm>
          <a:prstGeom prst="rect">
            <a:avLst/>
          </a:prstGeom>
          <a:noFill/>
        </p:spPr>
        <p:txBody>
          <a:bodyPr wrap="square" rtlCol="0">
            <a:spAutoFit/>
          </a:bodyPr>
          <a:lstStyle/>
          <a:p>
            <a:r>
              <a:rPr lang="en-US" sz="2400" dirty="0">
                <a:solidFill>
                  <a:srgbClr val="FF0000"/>
                </a:solidFill>
              </a:rPr>
              <a:t>Spring Force  =  2</a:t>
            </a:r>
          </a:p>
        </p:txBody>
      </p:sp>
      <p:sp>
        <p:nvSpPr>
          <p:cNvPr id="34" name="TextBox 33">
            <a:extLst>
              <a:ext uri="{FF2B5EF4-FFF2-40B4-BE49-F238E27FC236}">
                <a16:creationId xmlns:a16="http://schemas.microsoft.com/office/drawing/2014/main" id="{606A2378-C618-4148-BB99-1C0968976B96}"/>
              </a:ext>
            </a:extLst>
          </p:cNvPr>
          <p:cNvSpPr txBox="1"/>
          <p:nvPr/>
        </p:nvSpPr>
        <p:spPr>
          <a:xfrm>
            <a:off x="8514469" y="4675558"/>
            <a:ext cx="2698650" cy="461665"/>
          </a:xfrm>
          <a:prstGeom prst="rect">
            <a:avLst/>
          </a:prstGeom>
          <a:noFill/>
        </p:spPr>
        <p:txBody>
          <a:bodyPr wrap="square" rtlCol="0">
            <a:spAutoFit/>
          </a:bodyPr>
          <a:lstStyle/>
          <a:p>
            <a:r>
              <a:rPr lang="en-US" sz="2400" dirty="0">
                <a:solidFill>
                  <a:srgbClr val="FF0000"/>
                </a:solidFill>
              </a:rPr>
              <a:t>Cart Velocity  =  6</a:t>
            </a:r>
          </a:p>
        </p:txBody>
      </p:sp>
      <p:sp>
        <p:nvSpPr>
          <p:cNvPr id="35" name="Slide Number Placeholder 34">
            <a:extLst>
              <a:ext uri="{FF2B5EF4-FFF2-40B4-BE49-F238E27FC236}">
                <a16:creationId xmlns:a16="http://schemas.microsoft.com/office/drawing/2014/main" id="{1FFBD9B9-647C-4AB1-9E81-F4FE9E12744C}"/>
              </a:ext>
            </a:extLst>
          </p:cNvPr>
          <p:cNvSpPr>
            <a:spLocks noGrp="1"/>
          </p:cNvSpPr>
          <p:nvPr>
            <p:ph type="sldNum" sz="quarter" idx="12"/>
          </p:nvPr>
        </p:nvSpPr>
        <p:spPr/>
        <p:txBody>
          <a:bodyPr/>
          <a:lstStyle/>
          <a:p>
            <a:fld id="{89B48E47-33F1-4C26-8211-928D7249E7DD}" type="slidenum">
              <a:rPr lang="en-US" smtClean="0"/>
              <a:t>16</a:t>
            </a:fld>
            <a:endParaRPr lang="en-US"/>
          </a:p>
        </p:txBody>
      </p:sp>
      <p:sp>
        <p:nvSpPr>
          <p:cNvPr id="25" name="TextBox 24">
            <a:extLst>
              <a:ext uri="{FF2B5EF4-FFF2-40B4-BE49-F238E27FC236}">
                <a16:creationId xmlns:a16="http://schemas.microsoft.com/office/drawing/2014/main" id="{1E8DD4D9-09A6-46BC-B1BE-91846363D2FB}"/>
              </a:ext>
            </a:extLst>
          </p:cNvPr>
          <p:cNvSpPr txBox="1"/>
          <p:nvPr/>
        </p:nvSpPr>
        <p:spPr>
          <a:xfrm>
            <a:off x="1341120" y="233404"/>
            <a:ext cx="9509760" cy="584775"/>
          </a:xfrm>
          <a:prstGeom prst="rect">
            <a:avLst/>
          </a:prstGeom>
          <a:noFill/>
        </p:spPr>
        <p:txBody>
          <a:bodyPr wrap="square" rtlCol="0">
            <a:spAutoFit/>
          </a:bodyPr>
          <a:lstStyle/>
          <a:p>
            <a:r>
              <a:rPr lang="en-US" sz="3200" dirty="0">
                <a:solidFill>
                  <a:srgbClr val="FF0000"/>
                </a:solidFill>
              </a:rPr>
              <a:t>Simple experiment to test the Work-Energy Theorem</a:t>
            </a:r>
          </a:p>
        </p:txBody>
      </p:sp>
      <p:sp>
        <p:nvSpPr>
          <p:cNvPr id="26" name="TextBox 25">
            <a:extLst>
              <a:ext uri="{FF2B5EF4-FFF2-40B4-BE49-F238E27FC236}">
                <a16:creationId xmlns:a16="http://schemas.microsoft.com/office/drawing/2014/main" id="{31A55B56-E93E-4D9A-A7F7-361BE6F04C96}"/>
              </a:ext>
            </a:extLst>
          </p:cNvPr>
          <p:cNvSpPr txBox="1"/>
          <p:nvPr/>
        </p:nvSpPr>
        <p:spPr>
          <a:xfrm>
            <a:off x="900332" y="5329934"/>
            <a:ext cx="10453463" cy="830997"/>
          </a:xfrm>
          <a:prstGeom prst="rect">
            <a:avLst/>
          </a:prstGeom>
          <a:noFill/>
        </p:spPr>
        <p:txBody>
          <a:bodyPr wrap="square" rtlCol="0">
            <a:spAutoFit/>
          </a:bodyPr>
          <a:lstStyle/>
          <a:p>
            <a:r>
              <a:rPr lang="en-US" sz="2400" dirty="0"/>
              <a:t>As the cart moves and the rubber band begins to relax, the force produced by the rubber band decreases. </a:t>
            </a:r>
          </a:p>
        </p:txBody>
      </p:sp>
      <p:sp>
        <p:nvSpPr>
          <p:cNvPr id="27" name="TextBox 26">
            <a:extLst>
              <a:ext uri="{FF2B5EF4-FFF2-40B4-BE49-F238E27FC236}">
                <a16:creationId xmlns:a16="http://schemas.microsoft.com/office/drawing/2014/main" id="{76E7D54D-BA53-4F2F-8A0F-828ACFE4FEDE}"/>
              </a:ext>
            </a:extLst>
          </p:cNvPr>
          <p:cNvSpPr txBox="1"/>
          <p:nvPr/>
        </p:nvSpPr>
        <p:spPr>
          <a:xfrm>
            <a:off x="9022080" y="1254648"/>
            <a:ext cx="1828800" cy="646331"/>
          </a:xfrm>
          <a:prstGeom prst="rect">
            <a:avLst/>
          </a:prstGeom>
          <a:noFill/>
        </p:spPr>
        <p:txBody>
          <a:bodyPr wrap="square" rtlCol="0">
            <a:spAutoFit/>
          </a:bodyPr>
          <a:lstStyle/>
          <a:p>
            <a:pPr algn="ctr"/>
            <a:r>
              <a:rPr lang="en-US" b="1" dirty="0">
                <a:solidFill>
                  <a:srgbClr val="00B050"/>
                </a:solidFill>
              </a:rPr>
              <a:t>Ultrasonic Motion Sensor</a:t>
            </a:r>
          </a:p>
        </p:txBody>
      </p:sp>
    </p:spTree>
    <p:extLst>
      <p:ext uri="{BB962C8B-B14F-4D97-AF65-F5344CB8AC3E}">
        <p14:creationId xmlns:p14="http://schemas.microsoft.com/office/powerpoint/2010/main" val="4171744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E02F73C-2A72-4D16-A677-5EF24C2B531B}"/>
              </a:ext>
            </a:extLst>
          </p:cNvPr>
          <p:cNvCxnSpPr>
            <a:cxnSpLocks/>
            <a:endCxn id="9" idx="1"/>
          </p:cNvCxnSpPr>
          <p:nvPr/>
        </p:nvCxnSpPr>
        <p:spPr>
          <a:xfrm flipH="1">
            <a:off x="2785410" y="2324685"/>
            <a:ext cx="17580" cy="76317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ECF24F4-46B8-46FD-B384-EA35B8DA3979}"/>
              </a:ext>
            </a:extLst>
          </p:cNvPr>
          <p:cNvCxnSpPr>
            <a:cxnSpLocks/>
            <a:endCxn id="9" idx="1"/>
          </p:cNvCxnSpPr>
          <p:nvPr/>
        </p:nvCxnSpPr>
        <p:spPr>
          <a:xfrm flipH="1" flipV="1">
            <a:off x="2785410" y="3087859"/>
            <a:ext cx="17580" cy="816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2D335D30-0A42-4DA1-A14D-4DBEEB556BAC}"/>
              </a:ext>
            </a:extLst>
          </p:cNvPr>
          <p:cNvGrpSpPr/>
          <p:nvPr/>
        </p:nvGrpSpPr>
        <p:grpSpPr>
          <a:xfrm>
            <a:off x="2785410" y="2194559"/>
            <a:ext cx="3516923" cy="1906173"/>
            <a:chOff x="1856935" y="2194559"/>
            <a:chExt cx="3516923" cy="1906173"/>
          </a:xfrm>
        </p:grpSpPr>
        <p:sp>
          <p:nvSpPr>
            <p:cNvPr id="9" name="Rectangle: Rounded Corners 8">
              <a:extLst>
                <a:ext uri="{FF2B5EF4-FFF2-40B4-BE49-F238E27FC236}">
                  <a16:creationId xmlns:a16="http://schemas.microsoft.com/office/drawing/2014/main" id="{2C08A72F-C380-4F7A-BC27-DE1CBA7F80DE}"/>
                </a:ext>
              </a:extLst>
            </p:cNvPr>
            <p:cNvSpPr/>
            <p:nvPr/>
          </p:nvSpPr>
          <p:spPr>
            <a:xfrm>
              <a:off x="1856935" y="2996418"/>
              <a:ext cx="1519311" cy="182881"/>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F195172A-10F3-44BA-AC39-FE544C6C0625}"/>
                </a:ext>
              </a:extLst>
            </p:cNvPr>
            <p:cNvGrpSpPr/>
            <p:nvPr/>
          </p:nvGrpSpPr>
          <p:grpSpPr>
            <a:xfrm>
              <a:off x="3221501" y="2194559"/>
              <a:ext cx="2152357" cy="1906173"/>
              <a:chOff x="3221501" y="2194559"/>
              <a:chExt cx="2152357" cy="1906173"/>
            </a:xfrm>
          </p:grpSpPr>
          <p:cxnSp>
            <p:nvCxnSpPr>
              <p:cNvPr id="18" name="Straight Connector 17">
                <a:extLst>
                  <a:ext uri="{FF2B5EF4-FFF2-40B4-BE49-F238E27FC236}">
                    <a16:creationId xmlns:a16="http://schemas.microsoft.com/office/drawing/2014/main" id="{599A280D-32D9-4BE8-9379-1D76DAC32683}"/>
                  </a:ext>
                </a:extLst>
              </p:cNvPr>
              <p:cNvCxnSpPr/>
              <p:nvPr/>
            </p:nvCxnSpPr>
            <p:spPr>
              <a:xfrm>
                <a:off x="4986997" y="2201593"/>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5E96C86-9BA3-4621-ABA8-E1A6256A0E39}"/>
                  </a:ext>
                </a:extLst>
              </p:cNvPr>
              <p:cNvCxnSpPr/>
              <p:nvPr/>
            </p:nvCxnSpPr>
            <p:spPr>
              <a:xfrm>
                <a:off x="3634154" y="2194559"/>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0846A54-C68F-4B1E-AA5D-95A8FD945020}"/>
                  </a:ext>
                </a:extLst>
              </p:cNvPr>
              <p:cNvSpPr/>
              <p:nvPr/>
            </p:nvSpPr>
            <p:spPr>
              <a:xfrm>
                <a:off x="3221501" y="2591025"/>
                <a:ext cx="2152357" cy="106914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2EE53782-2C9F-4621-8E32-30372E83D9F0}"/>
                  </a:ext>
                </a:extLst>
              </p:cNvPr>
              <p:cNvSpPr/>
              <p:nvPr/>
            </p:nvSpPr>
            <p:spPr>
              <a:xfrm>
                <a:off x="4600136" y="2349304"/>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44459F3-75D7-4D1E-9CFD-DA1F9891E5E8}"/>
                  </a:ext>
                </a:extLst>
              </p:cNvPr>
              <p:cNvSpPr/>
              <p:nvPr/>
            </p:nvSpPr>
            <p:spPr>
              <a:xfrm>
                <a:off x="3247293" y="2349303"/>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4B7A2D5F-B3C2-45BE-ACA3-BC841CE09303}"/>
                  </a:ext>
                </a:extLst>
              </p:cNvPr>
              <p:cNvSpPr/>
              <p:nvPr/>
            </p:nvSpPr>
            <p:spPr>
              <a:xfrm>
                <a:off x="3249637"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D40EC85C-FBEC-45D7-8582-6A32E39002E9}"/>
                  </a:ext>
                </a:extLst>
              </p:cNvPr>
              <p:cNvSpPr/>
              <p:nvPr/>
            </p:nvSpPr>
            <p:spPr>
              <a:xfrm>
                <a:off x="4600136"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20">
            <a:extLst>
              <a:ext uri="{FF2B5EF4-FFF2-40B4-BE49-F238E27FC236}">
                <a16:creationId xmlns:a16="http://schemas.microsoft.com/office/drawing/2014/main" id="{30FFCBE4-A7D7-4A34-8A1D-E368758C9F88}"/>
              </a:ext>
            </a:extLst>
          </p:cNvPr>
          <p:cNvGrpSpPr/>
          <p:nvPr/>
        </p:nvGrpSpPr>
        <p:grpSpPr>
          <a:xfrm>
            <a:off x="9364394" y="2736167"/>
            <a:ext cx="914397" cy="661181"/>
            <a:chOff x="8806378" y="2956784"/>
            <a:chExt cx="914397" cy="661181"/>
          </a:xfrm>
        </p:grpSpPr>
        <p:sp>
          <p:nvSpPr>
            <p:cNvPr id="20" name="Rectangle 19">
              <a:extLst>
                <a:ext uri="{FF2B5EF4-FFF2-40B4-BE49-F238E27FC236}">
                  <a16:creationId xmlns:a16="http://schemas.microsoft.com/office/drawing/2014/main" id="{9C3D6441-2967-4127-ABBE-5C0DAA61C4DA}"/>
                </a:ext>
              </a:extLst>
            </p:cNvPr>
            <p:cNvSpPr/>
            <p:nvPr/>
          </p:nvSpPr>
          <p:spPr>
            <a:xfrm>
              <a:off x="8806378" y="3080826"/>
              <a:ext cx="84404" cy="4079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664776D8-A986-4E2A-9C56-5CBA26678F30}"/>
                </a:ext>
              </a:extLst>
            </p:cNvPr>
            <p:cNvSpPr/>
            <p:nvPr/>
          </p:nvSpPr>
          <p:spPr>
            <a:xfrm>
              <a:off x="8890782" y="2956784"/>
              <a:ext cx="829993" cy="661181"/>
            </a:xfrm>
            <a:prstGeom prst="round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a:extLst>
              <a:ext uri="{FF2B5EF4-FFF2-40B4-BE49-F238E27FC236}">
                <a16:creationId xmlns:a16="http://schemas.microsoft.com/office/drawing/2014/main" id="{5364C373-13E7-47CF-8973-222C8DE33CFE}"/>
              </a:ext>
            </a:extLst>
          </p:cNvPr>
          <p:cNvSpPr/>
          <p:nvPr/>
        </p:nvSpPr>
        <p:spPr>
          <a:xfrm>
            <a:off x="2827606" y="2194559"/>
            <a:ext cx="267286" cy="1899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20D168BE-5B1D-41EC-9BA7-B40B640F4C06}"/>
              </a:ext>
            </a:extLst>
          </p:cNvPr>
          <p:cNvSpPr txBox="1"/>
          <p:nvPr/>
        </p:nvSpPr>
        <p:spPr>
          <a:xfrm>
            <a:off x="1620132" y="1408999"/>
            <a:ext cx="1828800" cy="369332"/>
          </a:xfrm>
          <a:prstGeom prst="rect">
            <a:avLst/>
          </a:prstGeom>
          <a:noFill/>
        </p:spPr>
        <p:txBody>
          <a:bodyPr wrap="square" rtlCol="0">
            <a:spAutoFit/>
          </a:bodyPr>
          <a:lstStyle/>
          <a:p>
            <a:pPr algn="ctr"/>
            <a:r>
              <a:rPr lang="en-US" b="1" dirty="0">
                <a:solidFill>
                  <a:srgbClr val="FF0000"/>
                </a:solidFill>
              </a:rPr>
              <a:t>Rubber Band</a:t>
            </a:r>
          </a:p>
        </p:txBody>
      </p:sp>
      <p:sp>
        <p:nvSpPr>
          <p:cNvPr id="28" name="TextBox 27">
            <a:extLst>
              <a:ext uri="{FF2B5EF4-FFF2-40B4-BE49-F238E27FC236}">
                <a16:creationId xmlns:a16="http://schemas.microsoft.com/office/drawing/2014/main" id="{BD035DB4-4DCA-49C7-B99D-D3EAEBF439D2}"/>
              </a:ext>
            </a:extLst>
          </p:cNvPr>
          <p:cNvSpPr txBox="1"/>
          <p:nvPr/>
        </p:nvSpPr>
        <p:spPr>
          <a:xfrm>
            <a:off x="4346921" y="1407212"/>
            <a:ext cx="1828800" cy="369332"/>
          </a:xfrm>
          <a:prstGeom prst="rect">
            <a:avLst/>
          </a:prstGeom>
          <a:noFill/>
        </p:spPr>
        <p:txBody>
          <a:bodyPr wrap="square" rtlCol="0">
            <a:spAutoFit/>
          </a:bodyPr>
          <a:lstStyle/>
          <a:p>
            <a:pPr algn="ctr"/>
            <a:r>
              <a:rPr lang="en-US" b="1" dirty="0">
                <a:solidFill>
                  <a:srgbClr val="002060"/>
                </a:solidFill>
              </a:rPr>
              <a:t>Rolling Cart</a:t>
            </a:r>
          </a:p>
        </p:txBody>
      </p:sp>
      <p:sp>
        <p:nvSpPr>
          <p:cNvPr id="30" name="TextBox 29">
            <a:extLst>
              <a:ext uri="{FF2B5EF4-FFF2-40B4-BE49-F238E27FC236}">
                <a16:creationId xmlns:a16="http://schemas.microsoft.com/office/drawing/2014/main" id="{46C6A718-79BE-4A3E-801F-03CEED5D9FFB}"/>
              </a:ext>
            </a:extLst>
          </p:cNvPr>
          <p:cNvSpPr txBox="1"/>
          <p:nvPr/>
        </p:nvSpPr>
        <p:spPr>
          <a:xfrm>
            <a:off x="1267265" y="4675559"/>
            <a:ext cx="2698650" cy="461665"/>
          </a:xfrm>
          <a:prstGeom prst="rect">
            <a:avLst/>
          </a:prstGeom>
          <a:noFill/>
        </p:spPr>
        <p:txBody>
          <a:bodyPr wrap="square" rtlCol="0">
            <a:spAutoFit/>
          </a:bodyPr>
          <a:lstStyle/>
          <a:p>
            <a:r>
              <a:rPr lang="en-US" sz="2400" dirty="0">
                <a:solidFill>
                  <a:srgbClr val="FF0000"/>
                </a:solidFill>
              </a:rPr>
              <a:t>Spring Force  =  0</a:t>
            </a:r>
          </a:p>
        </p:txBody>
      </p:sp>
      <p:sp>
        <p:nvSpPr>
          <p:cNvPr id="31" name="TextBox 30">
            <a:extLst>
              <a:ext uri="{FF2B5EF4-FFF2-40B4-BE49-F238E27FC236}">
                <a16:creationId xmlns:a16="http://schemas.microsoft.com/office/drawing/2014/main" id="{FC4398AF-D47F-4F82-8506-C5841330E724}"/>
              </a:ext>
            </a:extLst>
          </p:cNvPr>
          <p:cNvSpPr txBox="1"/>
          <p:nvPr/>
        </p:nvSpPr>
        <p:spPr>
          <a:xfrm>
            <a:off x="8514469" y="4675558"/>
            <a:ext cx="2698650" cy="461665"/>
          </a:xfrm>
          <a:prstGeom prst="rect">
            <a:avLst/>
          </a:prstGeom>
          <a:noFill/>
        </p:spPr>
        <p:txBody>
          <a:bodyPr wrap="square" rtlCol="0">
            <a:spAutoFit/>
          </a:bodyPr>
          <a:lstStyle/>
          <a:p>
            <a:r>
              <a:rPr lang="en-US" sz="2400" dirty="0">
                <a:solidFill>
                  <a:srgbClr val="FF0000"/>
                </a:solidFill>
              </a:rPr>
              <a:t>Cart Velocity  =  7</a:t>
            </a:r>
          </a:p>
        </p:txBody>
      </p:sp>
      <p:sp>
        <p:nvSpPr>
          <p:cNvPr id="36" name="Slide Number Placeholder 35">
            <a:extLst>
              <a:ext uri="{FF2B5EF4-FFF2-40B4-BE49-F238E27FC236}">
                <a16:creationId xmlns:a16="http://schemas.microsoft.com/office/drawing/2014/main" id="{D260A995-A1E2-4DCC-80C9-54BA1B720814}"/>
              </a:ext>
            </a:extLst>
          </p:cNvPr>
          <p:cNvSpPr>
            <a:spLocks noGrp="1"/>
          </p:cNvSpPr>
          <p:nvPr>
            <p:ph type="sldNum" sz="quarter" idx="12"/>
          </p:nvPr>
        </p:nvSpPr>
        <p:spPr/>
        <p:txBody>
          <a:bodyPr/>
          <a:lstStyle/>
          <a:p>
            <a:fld id="{89B48E47-33F1-4C26-8211-928D7249E7DD}" type="slidenum">
              <a:rPr lang="en-US" smtClean="0"/>
              <a:t>17</a:t>
            </a:fld>
            <a:endParaRPr lang="en-US"/>
          </a:p>
        </p:txBody>
      </p:sp>
      <p:sp>
        <p:nvSpPr>
          <p:cNvPr id="25" name="TextBox 24">
            <a:extLst>
              <a:ext uri="{FF2B5EF4-FFF2-40B4-BE49-F238E27FC236}">
                <a16:creationId xmlns:a16="http://schemas.microsoft.com/office/drawing/2014/main" id="{08BD9BF1-E2CF-47C8-9494-FA4D6AB6530E}"/>
              </a:ext>
            </a:extLst>
          </p:cNvPr>
          <p:cNvSpPr txBox="1"/>
          <p:nvPr/>
        </p:nvSpPr>
        <p:spPr>
          <a:xfrm>
            <a:off x="1341120" y="233404"/>
            <a:ext cx="9509760" cy="584775"/>
          </a:xfrm>
          <a:prstGeom prst="rect">
            <a:avLst/>
          </a:prstGeom>
          <a:noFill/>
        </p:spPr>
        <p:txBody>
          <a:bodyPr wrap="square" rtlCol="0">
            <a:spAutoFit/>
          </a:bodyPr>
          <a:lstStyle/>
          <a:p>
            <a:r>
              <a:rPr lang="en-US" sz="3200" dirty="0">
                <a:solidFill>
                  <a:srgbClr val="FF0000"/>
                </a:solidFill>
              </a:rPr>
              <a:t>Simple experiment to test the Work-Energy Theorem</a:t>
            </a:r>
          </a:p>
        </p:txBody>
      </p:sp>
      <p:sp>
        <p:nvSpPr>
          <p:cNvPr id="26" name="TextBox 25">
            <a:extLst>
              <a:ext uri="{FF2B5EF4-FFF2-40B4-BE49-F238E27FC236}">
                <a16:creationId xmlns:a16="http://schemas.microsoft.com/office/drawing/2014/main" id="{AE3DFDEE-6505-429F-801D-0AA3FC47E14C}"/>
              </a:ext>
            </a:extLst>
          </p:cNvPr>
          <p:cNvSpPr txBox="1"/>
          <p:nvPr/>
        </p:nvSpPr>
        <p:spPr>
          <a:xfrm>
            <a:off x="900332" y="5329934"/>
            <a:ext cx="10453463" cy="830997"/>
          </a:xfrm>
          <a:prstGeom prst="rect">
            <a:avLst/>
          </a:prstGeom>
          <a:noFill/>
        </p:spPr>
        <p:txBody>
          <a:bodyPr wrap="square" rtlCol="0">
            <a:spAutoFit/>
          </a:bodyPr>
          <a:lstStyle/>
          <a:p>
            <a:r>
              <a:rPr lang="en-US" sz="2400" dirty="0"/>
              <a:t>As the cart moves and the rubber band begins to relax, the force produced by the rubber band decreases. </a:t>
            </a:r>
          </a:p>
        </p:txBody>
      </p:sp>
      <p:sp>
        <p:nvSpPr>
          <p:cNvPr id="32" name="TextBox 31">
            <a:extLst>
              <a:ext uri="{FF2B5EF4-FFF2-40B4-BE49-F238E27FC236}">
                <a16:creationId xmlns:a16="http://schemas.microsoft.com/office/drawing/2014/main" id="{919813C3-4E67-4A8E-9BF1-B405940FA3B0}"/>
              </a:ext>
            </a:extLst>
          </p:cNvPr>
          <p:cNvSpPr txBox="1"/>
          <p:nvPr/>
        </p:nvSpPr>
        <p:spPr>
          <a:xfrm>
            <a:off x="9022080" y="1254648"/>
            <a:ext cx="1828800" cy="646331"/>
          </a:xfrm>
          <a:prstGeom prst="rect">
            <a:avLst/>
          </a:prstGeom>
          <a:noFill/>
        </p:spPr>
        <p:txBody>
          <a:bodyPr wrap="square" rtlCol="0">
            <a:spAutoFit/>
          </a:bodyPr>
          <a:lstStyle/>
          <a:p>
            <a:pPr algn="ctr"/>
            <a:r>
              <a:rPr lang="en-US" b="1" dirty="0">
                <a:solidFill>
                  <a:srgbClr val="00B050"/>
                </a:solidFill>
              </a:rPr>
              <a:t>Ultrasonic Motion Sensor</a:t>
            </a:r>
          </a:p>
        </p:txBody>
      </p:sp>
    </p:spTree>
    <p:extLst>
      <p:ext uri="{BB962C8B-B14F-4D97-AF65-F5344CB8AC3E}">
        <p14:creationId xmlns:p14="http://schemas.microsoft.com/office/powerpoint/2010/main" val="23114390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D335D30-0A42-4DA1-A14D-4DBEEB556BAC}"/>
              </a:ext>
            </a:extLst>
          </p:cNvPr>
          <p:cNvGrpSpPr/>
          <p:nvPr/>
        </p:nvGrpSpPr>
        <p:grpSpPr>
          <a:xfrm>
            <a:off x="3305915" y="2194559"/>
            <a:ext cx="3516923" cy="1906173"/>
            <a:chOff x="1856935" y="2194559"/>
            <a:chExt cx="3516923" cy="1906173"/>
          </a:xfrm>
        </p:grpSpPr>
        <p:sp>
          <p:nvSpPr>
            <p:cNvPr id="9" name="Rectangle: Rounded Corners 8">
              <a:extLst>
                <a:ext uri="{FF2B5EF4-FFF2-40B4-BE49-F238E27FC236}">
                  <a16:creationId xmlns:a16="http://schemas.microsoft.com/office/drawing/2014/main" id="{2C08A72F-C380-4F7A-BC27-DE1CBA7F80DE}"/>
                </a:ext>
              </a:extLst>
            </p:cNvPr>
            <p:cNvSpPr/>
            <p:nvPr/>
          </p:nvSpPr>
          <p:spPr>
            <a:xfrm>
              <a:off x="1856935" y="2996418"/>
              <a:ext cx="1519311" cy="182881"/>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F195172A-10F3-44BA-AC39-FE544C6C0625}"/>
                </a:ext>
              </a:extLst>
            </p:cNvPr>
            <p:cNvGrpSpPr/>
            <p:nvPr/>
          </p:nvGrpSpPr>
          <p:grpSpPr>
            <a:xfrm>
              <a:off x="3221501" y="2194559"/>
              <a:ext cx="2152357" cy="1906173"/>
              <a:chOff x="3221501" y="2194559"/>
              <a:chExt cx="2152357" cy="1906173"/>
            </a:xfrm>
          </p:grpSpPr>
          <p:cxnSp>
            <p:nvCxnSpPr>
              <p:cNvPr id="18" name="Straight Connector 17">
                <a:extLst>
                  <a:ext uri="{FF2B5EF4-FFF2-40B4-BE49-F238E27FC236}">
                    <a16:creationId xmlns:a16="http://schemas.microsoft.com/office/drawing/2014/main" id="{599A280D-32D9-4BE8-9379-1D76DAC32683}"/>
                  </a:ext>
                </a:extLst>
              </p:cNvPr>
              <p:cNvCxnSpPr/>
              <p:nvPr/>
            </p:nvCxnSpPr>
            <p:spPr>
              <a:xfrm>
                <a:off x="4986997" y="2201593"/>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5E96C86-9BA3-4621-ABA8-E1A6256A0E39}"/>
                  </a:ext>
                </a:extLst>
              </p:cNvPr>
              <p:cNvCxnSpPr/>
              <p:nvPr/>
            </p:nvCxnSpPr>
            <p:spPr>
              <a:xfrm>
                <a:off x="3634154" y="2194559"/>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0846A54-C68F-4B1E-AA5D-95A8FD945020}"/>
                  </a:ext>
                </a:extLst>
              </p:cNvPr>
              <p:cNvSpPr/>
              <p:nvPr/>
            </p:nvSpPr>
            <p:spPr>
              <a:xfrm>
                <a:off x="3221501" y="2591025"/>
                <a:ext cx="2152357" cy="106914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2EE53782-2C9F-4621-8E32-30372E83D9F0}"/>
                  </a:ext>
                </a:extLst>
              </p:cNvPr>
              <p:cNvSpPr/>
              <p:nvPr/>
            </p:nvSpPr>
            <p:spPr>
              <a:xfrm>
                <a:off x="4600136" y="2349304"/>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44459F3-75D7-4D1E-9CFD-DA1F9891E5E8}"/>
                  </a:ext>
                </a:extLst>
              </p:cNvPr>
              <p:cNvSpPr/>
              <p:nvPr/>
            </p:nvSpPr>
            <p:spPr>
              <a:xfrm>
                <a:off x="3247293" y="2349303"/>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4B7A2D5F-B3C2-45BE-ACA3-BC841CE09303}"/>
                  </a:ext>
                </a:extLst>
              </p:cNvPr>
              <p:cNvSpPr/>
              <p:nvPr/>
            </p:nvSpPr>
            <p:spPr>
              <a:xfrm>
                <a:off x="3249637"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D40EC85C-FBEC-45D7-8582-6A32E39002E9}"/>
                  </a:ext>
                </a:extLst>
              </p:cNvPr>
              <p:cNvSpPr/>
              <p:nvPr/>
            </p:nvSpPr>
            <p:spPr>
              <a:xfrm>
                <a:off x="4600136"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20">
            <a:extLst>
              <a:ext uri="{FF2B5EF4-FFF2-40B4-BE49-F238E27FC236}">
                <a16:creationId xmlns:a16="http://schemas.microsoft.com/office/drawing/2014/main" id="{30FFCBE4-A7D7-4A34-8A1D-E368758C9F88}"/>
              </a:ext>
            </a:extLst>
          </p:cNvPr>
          <p:cNvGrpSpPr/>
          <p:nvPr/>
        </p:nvGrpSpPr>
        <p:grpSpPr>
          <a:xfrm>
            <a:off x="9364394" y="2736167"/>
            <a:ext cx="914397" cy="661181"/>
            <a:chOff x="8806378" y="2956784"/>
            <a:chExt cx="914397" cy="661181"/>
          </a:xfrm>
        </p:grpSpPr>
        <p:sp>
          <p:nvSpPr>
            <p:cNvPr id="20" name="Rectangle 19">
              <a:extLst>
                <a:ext uri="{FF2B5EF4-FFF2-40B4-BE49-F238E27FC236}">
                  <a16:creationId xmlns:a16="http://schemas.microsoft.com/office/drawing/2014/main" id="{9C3D6441-2967-4127-ABBE-5C0DAA61C4DA}"/>
                </a:ext>
              </a:extLst>
            </p:cNvPr>
            <p:cNvSpPr/>
            <p:nvPr/>
          </p:nvSpPr>
          <p:spPr>
            <a:xfrm>
              <a:off x="8806378" y="3080826"/>
              <a:ext cx="84404" cy="4079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664776D8-A986-4E2A-9C56-5CBA26678F30}"/>
                </a:ext>
              </a:extLst>
            </p:cNvPr>
            <p:cNvSpPr/>
            <p:nvPr/>
          </p:nvSpPr>
          <p:spPr>
            <a:xfrm>
              <a:off x="8890782" y="2956784"/>
              <a:ext cx="829993" cy="661181"/>
            </a:xfrm>
            <a:prstGeom prst="round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a:extLst>
              <a:ext uri="{FF2B5EF4-FFF2-40B4-BE49-F238E27FC236}">
                <a16:creationId xmlns:a16="http://schemas.microsoft.com/office/drawing/2014/main" id="{5364C373-13E7-47CF-8973-222C8DE33CFE}"/>
              </a:ext>
            </a:extLst>
          </p:cNvPr>
          <p:cNvSpPr/>
          <p:nvPr/>
        </p:nvSpPr>
        <p:spPr>
          <a:xfrm>
            <a:off x="2827606" y="2194559"/>
            <a:ext cx="267286" cy="1899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E64E1B42-2522-4B83-B77B-F2C2097418D3}"/>
              </a:ext>
            </a:extLst>
          </p:cNvPr>
          <p:cNvSpPr txBox="1"/>
          <p:nvPr/>
        </p:nvSpPr>
        <p:spPr>
          <a:xfrm>
            <a:off x="1620132" y="1408999"/>
            <a:ext cx="1828800" cy="369332"/>
          </a:xfrm>
          <a:prstGeom prst="rect">
            <a:avLst/>
          </a:prstGeom>
          <a:noFill/>
        </p:spPr>
        <p:txBody>
          <a:bodyPr wrap="square" rtlCol="0">
            <a:spAutoFit/>
          </a:bodyPr>
          <a:lstStyle/>
          <a:p>
            <a:pPr algn="ctr"/>
            <a:r>
              <a:rPr lang="en-US" b="1" dirty="0">
                <a:solidFill>
                  <a:srgbClr val="FF0000"/>
                </a:solidFill>
              </a:rPr>
              <a:t>Rubber Band</a:t>
            </a:r>
          </a:p>
        </p:txBody>
      </p:sp>
      <p:sp>
        <p:nvSpPr>
          <p:cNvPr id="31" name="TextBox 30">
            <a:extLst>
              <a:ext uri="{FF2B5EF4-FFF2-40B4-BE49-F238E27FC236}">
                <a16:creationId xmlns:a16="http://schemas.microsoft.com/office/drawing/2014/main" id="{6A9CDCCD-FDE0-48F9-B881-8F753C8556C9}"/>
              </a:ext>
            </a:extLst>
          </p:cNvPr>
          <p:cNvSpPr txBox="1"/>
          <p:nvPr/>
        </p:nvSpPr>
        <p:spPr>
          <a:xfrm>
            <a:off x="4825224" y="1407212"/>
            <a:ext cx="1828800" cy="369332"/>
          </a:xfrm>
          <a:prstGeom prst="rect">
            <a:avLst/>
          </a:prstGeom>
          <a:noFill/>
        </p:spPr>
        <p:txBody>
          <a:bodyPr wrap="square" rtlCol="0">
            <a:spAutoFit/>
          </a:bodyPr>
          <a:lstStyle/>
          <a:p>
            <a:pPr algn="ctr"/>
            <a:r>
              <a:rPr lang="en-US" b="1" dirty="0">
                <a:solidFill>
                  <a:srgbClr val="002060"/>
                </a:solidFill>
              </a:rPr>
              <a:t>Rolling Cart</a:t>
            </a:r>
          </a:p>
        </p:txBody>
      </p:sp>
      <p:cxnSp>
        <p:nvCxnSpPr>
          <p:cNvPr id="33" name="Straight Connector 32">
            <a:extLst>
              <a:ext uri="{FF2B5EF4-FFF2-40B4-BE49-F238E27FC236}">
                <a16:creationId xmlns:a16="http://schemas.microsoft.com/office/drawing/2014/main" id="{2343BEA5-DD33-4258-A886-83B5CAA49F49}"/>
              </a:ext>
            </a:extLst>
          </p:cNvPr>
          <p:cNvCxnSpPr>
            <a:cxnSpLocks/>
          </p:cNvCxnSpPr>
          <p:nvPr/>
        </p:nvCxnSpPr>
        <p:spPr>
          <a:xfrm flipH="1">
            <a:off x="2785410" y="2324685"/>
            <a:ext cx="17580" cy="76317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F563E2E-9AA9-4DC1-B318-0D8FD4381B18}"/>
              </a:ext>
            </a:extLst>
          </p:cNvPr>
          <p:cNvCxnSpPr>
            <a:cxnSpLocks/>
          </p:cNvCxnSpPr>
          <p:nvPr/>
        </p:nvCxnSpPr>
        <p:spPr>
          <a:xfrm flipH="1" flipV="1">
            <a:off x="2785410" y="3087859"/>
            <a:ext cx="17580" cy="816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42F64E6-5E7B-4943-887C-AF7685539FFC}"/>
              </a:ext>
            </a:extLst>
          </p:cNvPr>
          <p:cNvSpPr txBox="1"/>
          <p:nvPr/>
        </p:nvSpPr>
        <p:spPr>
          <a:xfrm>
            <a:off x="1267265" y="4675559"/>
            <a:ext cx="2698650" cy="461665"/>
          </a:xfrm>
          <a:prstGeom prst="rect">
            <a:avLst/>
          </a:prstGeom>
          <a:noFill/>
        </p:spPr>
        <p:txBody>
          <a:bodyPr wrap="square" rtlCol="0">
            <a:spAutoFit/>
          </a:bodyPr>
          <a:lstStyle/>
          <a:p>
            <a:r>
              <a:rPr lang="en-US" sz="2400" dirty="0">
                <a:solidFill>
                  <a:srgbClr val="FF0000"/>
                </a:solidFill>
              </a:rPr>
              <a:t>Spring Force  =  0</a:t>
            </a:r>
          </a:p>
        </p:txBody>
      </p:sp>
      <p:sp>
        <p:nvSpPr>
          <p:cNvPr id="36" name="TextBox 35">
            <a:extLst>
              <a:ext uri="{FF2B5EF4-FFF2-40B4-BE49-F238E27FC236}">
                <a16:creationId xmlns:a16="http://schemas.microsoft.com/office/drawing/2014/main" id="{E2E6BCAF-B58F-4263-8C34-2E2910FD73AD}"/>
              </a:ext>
            </a:extLst>
          </p:cNvPr>
          <p:cNvSpPr txBox="1"/>
          <p:nvPr/>
        </p:nvSpPr>
        <p:spPr>
          <a:xfrm>
            <a:off x="8514469" y="4675558"/>
            <a:ext cx="2698650" cy="461665"/>
          </a:xfrm>
          <a:prstGeom prst="rect">
            <a:avLst/>
          </a:prstGeom>
          <a:noFill/>
        </p:spPr>
        <p:txBody>
          <a:bodyPr wrap="square" rtlCol="0">
            <a:spAutoFit/>
          </a:bodyPr>
          <a:lstStyle/>
          <a:p>
            <a:r>
              <a:rPr lang="en-US" sz="2400" dirty="0">
                <a:solidFill>
                  <a:srgbClr val="FF0000"/>
                </a:solidFill>
              </a:rPr>
              <a:t>Cart Velocity  =  7</a:t>
            </a:r>
          </a:p>
        </p:txBody>
      </p:sp>
      <p:sp>
        <p:nvSpPr>
          <p:cNvPr id="37" name="Slide Number Placeholder 36">
            <a:extLst>
              <a:ext uri="{FF2B5EF4-FFF2-40B4-BE49-F238E27FC236}">
                <a16:creationId xmlns:a16="http://schemas.microsoft.com/office/drawing/2014/main" id="{A2AFCC1D-58D9-4F8F-98EA-0DFB119B9C30}"/>
              </a:ext>
            </a:extLst>
          </p:cNvPr>
          <p:cNvSpPr>
            <a:spLocks noGrp="1"/>
          </p:cNvSpPr>
          <p:nvPr>
            <p:ph type="sldNum" sz="quarter" idx="12"/>
          </p:nvPr>
        </p:nvSpPr>
        <p:spPr/>
        <p:txBody>
          <a:bodyPr/>
          <a:lstStyle/>
          <a:p>
            <a:fld id="{89B48E47-33F1-4C26-8211-928D7249E7DD}" type="slidenum">
              <a:rPr lang="en-US" smtClean="0"/>
              <a:t>18</a:t>
            </a:fld>
            <a:endParaRPr lang="en-US"/>
          </a:p>
        </p:txBody>
      </p:sp>
      <p:sp>
        <p:nvSpPr>
          <p:cNvPr id="25" name="TextBox 24">
            <a:extLst>
              <a:ext uri="{FF2B5EF4-FFF2-40B4-BE49-F238E27FC236}">
                <a16:creationId xmlns:a16="http://schemas.microsoft.com/office/drawing/2014/main" id="{CF17CAA3-8C48-407F-852E-7AAE3923B2C5}"/>
              </a:ext>
            </a:extLst>
          </p:cNvPr>
          <p:cNvSpPr txBox="1"/>
          <p:nvPr/>
        </p:nvSpPr>
        <p:spPr>
          <a:xfrm>
            <a:off x="1341120" y="233404"/>
            <a:ext cx="9509760" cy="584775"/>
          </a:xfrm>
          <a:prstGeom prst="rect">
            <a:avLst/>
          </a:prstGeom>
          <a:noFill/>
        </p:spPr>
        <p:txBody>
          <a:bodyPr wrap="square" rtlCol="0">
            <a:spAutoFit/>
          </a:bodyPr>
          <a:lstStyle/>
          <a:p>
            <a:r>
              <a:rPr lang="en-US" sz="3200" dirty="0">
                <a:solidFill>
                  <a:srgbClr val="FF0000"/>
                </a:solidFill>
              </a:rPr>
              <a:t>Simple experiment to test the Work-Energy Theorem</a:t>
            </a:r>
          </a:p>
        </p:txBody>
      </p:sp>
      <p:sp>
        <p:nvSpPr>
          <p:cNvPr id="26" name="TextBox 25">
            <a:extLst>
              <a:ext uri="{FF2B5EF4-FFF2-40B4-BE49-F238E27FC236}">
                <a16:creationId xmlns:a16="http://schemas.microsoft.com/office/drawing/2014/main" id="{E837FE19-479B-475A-A0AB-CBE36C478E45}"/>
              </a:ext>
            </a:extLst>
          </p:cNvPr>
          <p:cNvSpPr txBox="1"/>
          <p:nvPr/>
        </p:nvSpPr>
        <p:spPr>
          <a:xfrm>
            <a:off x="712768" y="5324195"/>
            <a:ext cx="10641032" cy="830997"/>
          </a:xfrm>
          <a:prstGeom prst="rect">
            <a:avLst/>
          </a:prstGeom>
          <a:noFill/>
        </p:spPr>
        <p:txBody>
          <a:bodyPr wrap="square" rtlCol="0">
            <a:spAutoFit/>
          </a:bodyPr>
          <a:lstStyle/>
          <a:p>
            <a:r>
              <a:rPr lang="en-US" sz="2400" dirty="0"/>
              <a:t>The velocity of the cart just as the rubber band becomes fully relaxed will be used since friction will quickly slow down the cart once the rubber band force is removed.</a:t>
            </a:r>
          </a:p>
        </p:txBody>
      </p:sp>
      <p:sp>
        <p:nvSpPr>
          <p:cNvPr id="27" name="TextBox 26">
            <a:extLst>
              <a:ext uri="{FF2B5EF4-FFF2-40B4-BE49-F238E27FC236}">
                <a16:creationId xmlns:a16="http://schemas.microsoft.com/office/drawing/2014/main" id="{34E11C8E-63BD-43F7-87AE-A1661992FF1E}"/>
              </a:ext>
            </a:extLst>
          </p:cNvPr>
          <p:cNvSpPr txBox="1"/>
          <p:nvPr/>
        </p:nvSpPr>
        <p:spPr>
          <a:xfrm>
            <a:off x="9022080" y="1254648"/>
            <a:ext cx="1828800" cy="646331"/>
          </a:xfrm>
          <a:prstGeom prst="rect">
            <a:avLst/>
          </a:prstGeom>
          <a:noFill/>
        </p:spPr>
        <p:txBody>
          <a:bodyPr wrap="square" rtlCol="0">
            <a:spAutoFit/>
          </a:bodyPr>
          <a:lstStyle/>
          <a:p>
            <a:pPr algn="ctr"/>
            <a:r>
              <a:rPr lang="en-US" b="1" dirty="0">
                <a:solidFill>
                  <a:srgbClr val="00B050"/>
                </a:solidFill>
              </a:rPr>
              <a:t>Ultrasonic Motion Sensor</a:t>
            </a:r>
          </a:p>
        </p:txBody>
      </p:sp>
    </p:spTree>
    <p:extLst>
      <p:ext uri="{BB962C8B-B14F-4D97-AF65-F5344CB8AC3E}">
        <p14:creationId xmlns:p14="http://schemas.microsoft.com/office/powerpoint/2010/main" val="354124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D335D30-0A42-4DA1-A14D-4DBEEB556BAC}"/>
              </a:ext>
            </a:extLst>
          </p:cNvPr>
          <p:cNvGrpSpPr/>
          <p:nvPr/>
        </p:nvGrpSpPr>
        <p:grpSpPr>
          <a:xfrm>
            <a:off x="3910828" y="2194559"/>
            <a:ext cx="3516923" cy="1906173"/>
            <a:chOff x="1856935" y="2194559"/>
            <a:chExt cx="3516923" cy="1906173"/>
          </a:xfrm>
        </p:grpSpPr>
        <p:sp>
          <p:nvSpPr>
            <p:cNvPr id="9" name="Rectangle: Rounded Corners 8">
              <a:extLst>
                <a:ext uri="{FF2B5EF4-FFF2-40B4-BE49-F238E27FC236}">
                  <a16:creationId xmlns:a16="http://schemas.microsoft.com/office/drawing/2014/main" id="{2C08A72F-C380-4F7A-BC27-DE1CBA7F80DE}"/>
                </a:ext>
              </a:extLst>
            </p:cNvPr>
            <p:cNvSpPr/>
            <p:nvPr/>
          </p:nvSpPr>
          <p:spPr>
            <a:xfrm>
              <a:off x="1856935" y="2996418"/>
              <a:ext cx="1519311" cy="182881"/>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F195172A-10F3-44BA-AC39-FE544C6C0625}"/>
                </a:ext>
              </a:extLst>
            </p:cNvPr>
            <p:cNvGrpSpPr/>
            <p:nvPr/>
          </p:nvGrpSpPr>
          <p:grpSpPr>
            <a:xfrm>
              <a:off x="3221501" y="2194559"/>
              <a:ext cx="2152357" cy="1906173"/>
              <a:chOff x="3221501" y="2194559"/>
              <a:chExt cx="2152357" cy="1906173"/>
            </a:xfrm>
          </p:grpSpPr>
          <p:cxnSp>
            <p:nvCxnSpPr>
              <p:cNvPr id="18" name="Straight Connector 17">
                <a:extLst>
                  <a:ext uri="{FF2B5EF4-FFF2-40B4-BE49-F238E27FC236}">
                    <a16:creationId xmlns:a16="http://schemas.microsoft.com/office/drawing/2014/main" id="{599A280D-32D9-4BE8-9379-1D76DAC32683}"/>
                  </a:ext>
                </a:extLst>
              </p:cNvPr>
              <p:cNvCxnSpPr/>
              <p:nvPr/>
            </p:nvCxnSpPr>
            <p:spPr>
              <a:xfrm>
                <a:off x="4986997" y="2201593"/>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5E96C86-9BA3-4621-ABA8-E1A6256A0E39}"/>
                  </a:ext>
                </a:extLst>
              </p:cNvPr>
              <p:cNvCxnSpPr/>
              <p:nvPr/>
            </p:nvCxnSpPr>
            <p:spPr>
              <a:xfrm>
                <a:off x="3634154" y="2194559"/>
                <a:ext cx="0" cy="18991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0846A54-C68F-4B1E-AA5D-95A8FD945020}"/>
                  </a:ext>
                </a:extLst>
              </p:cNvPr>
              <p:cNvSpPr/>
              <p:nvPr/>
            </p:nvSpPr>
            <p:spPr>
              <a:xfrm>
                <a:off x="3221501" y="2591025"/>
                <a:ext cx="2152357" cy="106914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2EE53782-2C9F-4621-8E32-30372E83D9F0}"/>
                  </a:ext>
                </a:extLst>
              </p:cNvPr>
              <p:cNvSpPr/>
              <p:nvPr/>
            </p:nvSpPr>
            <p:spPr>
              <a:xfrm>
                <a:off x="4600136" y="2349304"/>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44459F3-75D7-4D1E-9CFD-DA1F9891E5E8}"/>
                  </a:ext>
                </a:extLst>
              </p:cNvPr>
              <p:cNvSpPr/>
              <p:nvPr/>
            </p:nvSpPr>
            <p:spPr>
              <a:xfrm>
                <a:off x="3247293" y="2349303"/>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4B7A2D5F-B3C2-45BE-ACA3-BC841CE09303}"/>
                  </a:ext>
                </a:extLst>
              </p:cNvPr>
              <p:cNvSpPr/>
              <p:nvPr/>
            </p:nvSpPr>
            <p:spPr>
              <a:xfrm>
                <a:off x="3249637"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D40EC85C-FBEC-45D7-8582-6A32E39002E9}"/>
                  </a:ext>
                </a:extLst>
              </p:cNvPr>
              <p:cNvSpPr/>
              <p:nvPr/>
            </p:nvSpPr>
            <p:spPr>
              <a:xfrm>
                <a:off x="4600136" y="3704941"/>
                <a:ext cx="773722" cy="199517"/>
              </a:xfrm>
              <a:prstGeom prst="round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20">
            <a:extLst>
              <a:ext uri="{FF2B5EF4-FFF2-40B4-BE49-F238E27FC236}">
                <a16:creationId xmlns:a16="http://schemas.microsoft.com/office/drawing/2014/main" id="{30FFCBE4-A7D7-4A34-8A1D-E368758C9F88}"/>
              </a:ext>
            </a:extLst>
          </p:cNvPr>
          <p:cNvGrpSpPr/>
          <p:nvPr/>
        </p:nvGrpSpPr>
        <p:grpSpPr>
          <a:xfrm>
            <a:off x="9364394" y="2736167"/>
            <a:ext cx="914397" cy="661181"/>
            <a:chOff x="8806378" y="2956784"/>
            <a:chExt cx="914397" cy="661181"/>
          </a:xfrm>
        </p:grpSpPr>
        <p:sp>
          <p:nvSpPr>
            <p:cNvPr id="20" name="Rectangle 19">
              <a:extLst>
                <a:ext uri="{FF2B5EF4-FFF2-40B4-BE49-F238E27FC236}">
                  <a16:creationId xmlns:a16="http://schemas.microsoft.com/office/drawing/2014/main" id="{9C3D6441-2967-4127-ABBE-5C0DAA61C4DA}"/>
                </a:ext>
              </a:extLst>
            </p:cNvPr>
            <p:cNvSpPr/>
            <p:nvPr/>
          </p:nvSpPr>
          <p:spPr>
            <a:xfrm>
              <a:off x="8806378" y="3080826"/>
              <a:ext cx="84404" cy="4079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664776D8-A986-4E2A-9C56-5CBA26678F30}"/>
                </a:ext>
              </a:extLst>
            </p:cNvPr>
            <p:cNvSpPr/>
            <p:nvPr/>
          </p:nvSpPr>
          <p:spPr>
            <a:xfrm>
              <a:off x="8890782" y="2956784"/>
              <a:ext cx="829993" cy="661181"/>
            </a:xfrm>
            <a:prstGeom prst="round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a:extLst>
              <a:ext uri="{FF2B5EF4-FFF2-40B4-BE49-F238E27FC236}">
                <a16:creationId xmlns:a16="http://schemas.microsoft.com/office/drawing/2014/main" id="{5364C373-13E7-47CF-8973-222C8DE33CFE}"/>
              </a:ext>
            </a:extLst>
          </p:cNvPr>
          <p:cNvSpPr/>
          <p:nvPr/>
        </p:nvSpPr>
        <p:spPr>
          <a:xfrm>
            <a:off x="2827606" y="2194559"/>
            <a:ext cx="267286" cy="1899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E64E1B42-2522-4B83-B77B-F2C2097418D3}"/>
              </a:ext>
            </a:extLst>
          </p:cNvPr>
          <p:cNvSpPr txBox="1"/>
          <p:nvPr/>
        </p:nvSpPr>
        <p:spPr>
          <a:xfrm>
            <a:off x="1620132" y="1408999"/>
            <a:ext cx="1828800" cy="369332"/>
          </a:xfrm>
          <a:prstGeom prst="rect">
            <a:avLst/>
          </a:prstGeom>
          <a:noFill/>
        </p:spPr>
        <p:txBody>
          <a:bodyPr wrap="square" rtlCol="0">
            <a:spAutoFit/>
          </a:bodyPr>
          <a:lstStyle/>
          <a:p>
            <a:pPr algn="ctr"/>
            <a:r>
              <a:rPr lang="en-US" b="1" dirty="0">
                <a:solidFill>
                  <a:srgbClr val="FF0000"/>
                </a:solidFill>
              </a:rPr>
              <a:t>Rubber Band</a:t>
            </a:r>
          </a:p>
        </p:txBody>
      </p:sp>
      <p:sp>
        <p:nvSpPr>
          <p:cNvPr id="31" name="TextBox 30">
            <a:extLst>
              <a:ext uri="{FF2B5EF4-FFF2-40B4-BE49-F238E27FC236}">
                <a16:creationId xmlns:a16="http://schemas.microsoft.com/office/drawing/2014/main" id="{6A9CDCCD-FDE0-48F9-B881-8F753C8556C9}"/>
              </a:ext>
            </a:extLst>
          </p:cNvPr>
          <p:cNvSpPr txBox="1"/>
          <p:nvPr/>
        </p:nvSpPr>
        <p:spPr>
          <a:xfrm>
            <a:off x="5430137" y="1407212"/>
            <a:ext cx="1828800" cy="369332"/>
          </a:xfrm>
          <a:prstGeom prst="rect">
            <a:avLst/>
          </a:prstGeom>
          <a:noFill/>
        </p:spPr>
        <p:txBody>
          <a:bodyPr wrap="square" rtlCol="0">
            <a:spAutoFit/>
          </a:bodyPr>
          <a:lstStyle/>
          <a:p>
            <a:pPr algn="ctr"/>
            <a:r>
              <a:rPr lang="en-US" b="1" dirty="0">
                <a:solidFill>
                  <a:srgbClr val="002060"/>
                </a:solidFill>
              </a:rPr>
              <a:t>Rolling Cart</a:t>
            </a:r>
          </a:p>
        </p:txBody>
      </p:sp>
      <p:cxnSp>
        <p:nvCxnSpPr>
          <p:cNvPr id="33" name="Straight Connector 32">
            <a:extLst>
              <a:ext uri="{FF2B5EF4-FFF2-40B4-BE49-F238E27FC236}">
                <a16:creationId xmlns:a16="http://schemas.microsoft.com/office/drawing/2014/main" id="{2343BEA5-DD33-4258-A886-83B5CAA49F49}"/>
              </a:ext>
            </a:extLst>
          </p:cNvPr>
          <p:cNvCxnSpPr>
            <a:cxnSpLocks/>
          </p:cNvCxnSpPr>
          <p:nvPr/>
        </p:nvCxnSpPr>
        <p:spPr>
          <a:xfrm flipH="1">
            <a:off x="2785410" y="2324685"/>
            <a:ext cx="17580" cy="76317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F563E2E-9AA9-4DC1-B318-0D8FD4381B18}"/>
              </a:ext>
            </a:extLst>
          </p:cNvPr>
          <p:cNvCxnSpPr>
            <a:cxnSpLocks/>
          </p:cNvCxnSpPr>
          <p:nvPr/>
        </p:nvCxnSpPr>
        <p:spPr>
          <a:xfrm flipH="1" flipV="1">
            <a:off x="2785410" y="3087859"/>
            <a:ext cx="17580" cy="8166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42F64E6-5E7B-4943-887C-AF7685539FFC}"/>
              </a:ext>
            </a:extLst>
          </p:cNvPr>
          <p:cNvSpPr txBox="1"/>
          <p:nvPr/>
        </p:nvSpPr>
        <p:spPr>
          <a:xfrm>
            <a:off x="1267265" y="4675559"/>
            <a:ext cx="2698650" cy="461665"/>
          </a:xfrm>
          <a:prstGeom prst="rect">
            <a:avLst/>
          </a:prstGeom>
          <a:noFill/>
        </p:spPr>
        <p:txBody>
          <a:bodyPr wrap="square" rtlCol="0">
            <a:spAutoFit/>
          </a:bodyPr>
          <a:lstStyle/>
          <a:p>
            <a:r>
              <a:rPr lang="en-US" sz="2400" dirty="0">
                <a:solidFill>
                  <a:srgbClr val="FF0000"/>
                </a:solidFill>
              </a:rPr>
              <a:t>Spring Force  =  0</a:t>
            </a:r>
          </a:p>
        </p:txBody>
      </p:sp>
      <p:sp>
        <p:nvSpPr>
          <p:cNvPr id="36" name="TextBox 35">
            <a:extLst>
              <a:ext uri="{FF2B5EF4-FFF2-40B4-BE49-F238E27FC236}">
                <a16:creationId xmlns:a16="http://schemas.microsoft.com/office/drawing/2014/main" id="{E2E6BCAF-B58F-4263-8C34-2E2910FD73AD}"/>
              </a:ext>
            </a:extLst>
          </p:cNvPr>
          <p:cNvSpPr txBox="1"/>
          <p:nvPr/>
        </p:nvSpPr>
        <p:spPr>
          <a:xfrm>
            <a:off x="8514469" y="4675558"/>
            <a:ext cx="2698650" cy="461665"/>
          </a:xfrm>
          <a:prstGeom prst="rect">
            <a:avLst/>
          </a:prstGeom>
          <a:noFill/>
        </p:spPr>
        <p:txBody>
          <a:bodyPr wrap="square" rtlCol="0">
            <a:spAutoFit/>
          </a:bodyPr>
          <a:lstStyle/>
          <a:p>
            <a:r>
              <a:rPr lang="en-US" sz="2400" dirty="0">
                <a:solidFill>
                  <a:srgbClr val="FF0000"/>
                </a:solidFill>
              </a:rPr>
              <a:t>Cart Velocity  =  6.5</a:t>
            </a:r>
          </a:p>
        </p:txBody>
      </p:sp>
      <p:sp>
        <p:nvSpPr>
          <p:cNvPr id="37" name="Slide Number Placeholder 36">
            <a:extLst>
              <a:ext uri="{FF2B5EF4-FFF2-40B4-BE49-F238E27FC236}">
                <a16:creationId xmlns:a16="http://schemas.microsoft.com/office/drawing/2014/main" id="{A2AFCC1D-58D9-4F8F-98EA-0DFB119B9C30}"/>
              </a:ext>
            </a:extLst>
          </p:cNvPr>
          <p:cNvSpPr>
            <a:spLocks noGrp="1"/>
          </p:cNvSpPr>
          <p:nvPr>
            <p:ph type="sldNum" sz="quarter" idx="12"/>
          </p:nvPr>
        </p:nvSpPr>
        <p:spPr/>
        <p:txBody>
          <a:bodyPr/>
          <a:lstStyle/>
          <a:p>
            <a:fld id="{89B48E47-33F1-4C26-8211-928D7249E7DD}" type="slidenum">
              <a:rPr lang="en-US" smtClean="0"/>
              <a:t>19</a:t>
            </a:fld>
            <a:endParaRPr lang="en-US"/>
          </a:p>
        </p:txBody>
      </p:sp>
      <p:sp>
        <p:nvSpPr>
          <p:cNvPr id="25" name="TextBox 24">
            <a:extLst>
              <a:ext uri="{FF2B5EF4-FFF2-40B4-BE49-F238E27FC236}">
                <a16:creationId xmlns:a16="http://schemas.microsoft.com/office/drawing/2014/main" id="{CF17CAA3-8C48-407F-852E-7AAE3923B2C5}"/>
              </a:ext>
            </a:extLst>
          </p:cNvPr>
          <p:cNvSpPr txBox="1"/>
          <p:nvPr/>
        </p:nvSpPr>
        <p:spPr>
          <a:xfrm>
            <a:off x="1341120" y="233404"/>
            <a:ext cx="9509760" cy="584775"/>
          </a:xfrm>
          <a:prstGeom prst="rect">
            <a:avLst/>
          </a:prstGeom>
          <a:noFill/>
        </p:spPr>
        <p:txBody>
          <a:bodyPr wrap="square" rtlCol="0">
            <a:spAutoFit/>
          </a:bodyPr>
          <a:lstStyle/>
          <a:p>
            <a:r>
              <a:rPr lang="en-US" sz="3200" dirty="0">
                <a:solidFill>
                  <a:srgbClr val="FF0000"/>
                </a:solidFill>
              </a:rPr>
              <a:t>Simple experiment to test the Work-Energy Theorem</a:t>
            </a:r>
          </a:p>
        </p:txBody>
      </p:sp>
      <p:sp>
        <p:nvSpPr>
          <p:cNvPr id="26" name="TextBox 25">
            <a:extLst>
              <a:ext uri="{FF2B5EF4-FFF2-40B4-BE49-F238E27FC236}">
                <a16:creationId xmlns:a16="http://schemas.microsoft.com/office/drawing/2014/main" id="{CADE931A-46C3-495F-8DAF-62D483B98538}"/>
              </a:ext>
            </a:extLst>
          </p:cNvPr>
          <p:cNvSpPr txBox="1"/>
          <p:nvPr/>
        </p:nvSpPr>
        <p:spPr>
          <a:xfrm>
            <a:off x="9022080" y="1254648"/>
            <a:ext cx="1828800" cy="646331"/>
          </a:xfrm>
          <a:prstGeom prst="rect">
            <a:avLst/>
          </a:prstGeom>
          <a:noFill/>
        </p:spPr>
        <p:txBody>
          <a:bodyPr wrap="square" rtlCol="0">
            <a:spAutoFit/>
          </a:bodyPr>
          <a:lstStyle/>
          <a:p>
            <a:pPr algn="ctr"/>
            <a:r>
              <a:rPr lang="en-US" b="1" dirty="0">
                <a:solidFill>
                  <a:srgbClr val="00B050"/>
                </a:solidFill>
              </a:rPr>
              <a:t>Ultrasonic Motion Sensor</a:t>
            </a:r>
          </a:p>
        </p:txBody>
      </p:sp>
      <p:sp>
        <p:nvSpPr>
          <p:cNvPr id="27" name="TextBox 26">
            <a:extLst>
              <a:ext uri="{FF2B5EF4-FFF2-40B4-BE49-F238E27FC236}">
                <a16:creationId xmlns:a16="http://schemas.microsoft.com/office/drawing/2014/main" id="{C9218E03-6957-4E36-A9D0-BF0F19ACAE94}"/>
              </a:ext>
            </a:extLst>
          </p:cNvPr>
          <p:cNvSpPr txBox="1"/>
          <p:nvPr/>
        </p:nvSpPr>
        <p:spPr>
          <a:xfrm>
            <a:off x="712768" y="5324195"/>
            <a:ext cx="10641032" cy="830997"/>
          </a:xfrm>
          <a:prstGeom prst="rect">
            <a:avLst/>
          </a:prstGeom>
          <a:noFill/>
        </p:spPr>
        <p:txBody>
          <a:bodyPr wrap="square" rtlCol="0">
            <a:spAutoFit/>
          </a:bodyPr>
          <a:lstStyle/>
          <a:p>
            <a:r>
              <a:rPr lang="en-US" sz="2400" dirty="0"/>
              <a:t>The velocity of the cart just as the rubber band becomes fully relaxed will be used since friction will quickly slow down the cart once the rubber band force is removed.</a:t>
            </a:r>
          </a:p>
        </p:txBody>
      </p:sp>
    </p:spTree>
    <p:extLst>
      <p:ext uri="{BB962C8B-B14F-4D97-AF65-F5344CB8AC3E}">
        <p14:creationId xmlns:p14="http://schemas.microsoft.com/office/powerpoint/2010/main" val="31466313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F869A2-C4DA-41F0-B0B5-A29C407DC67E}"/>
              </a:ext>
            </a:extLst>
          </p:cNvPr>
          <p:cNvSpPr txBox="1"/>
          <p:nvPr/>
        </p:nvSpPr>
        <p:spPr>
          <a:xfrm>
            <a:off x="1139482" y="794322"/>
            <a:ext cx="9931790" cy="830997"/>
          </a:xfrm>
          <a:prstGeom prst="rect">
            <a:avLst/>
          </a:prstGeom>
          <a:noFill/>
        </p:spPr>
        <p:txBody>
          <a:bodyPr wrap="square" rtlCol="0">
            <a:spAutoFit/>
          </a:bodyPr>
          <a:lstStyle/>
          <a:p>
            <a:r>
              <a:rPr lang="en-US" sz="2400" b="1" dirty="0"/>
              <a:t>Mechanical Work</a:t>
            </a:r>
            <a:r>
              <a:rPr lang="en-US" sz="2400" dirty="0"/>
              <a:t> is performed when a </a:t>
            </a:r>
            <a:r>
              <a:rPr lang="en-US" sz="2400" b="1" dirty="0"/>
              <a:t>Force</a:t>
            </a:r>
            <a:r>
              <a:rPr lang="en-US" sz="2400" dirty="0"/>
              <a:t> acts over a </a:t>
            </a:r>
            <a:r>
              <a:rPr lang="en-US" sz="2400" b="1" dirty="0"/>
              <a:t>Distance</a:t>
            </a:r>
            <a:r>
              <a:rPr lang="en-US" sz="2400" dirty="0"/>
              <a:t> ( W = F x d ) and has the units of </a:t>
            </a:r>
            <a:r>
              <a:rPr lang="en-US" sz="2400" b="1" dirty="0">
                <a:solidFill>
                  <a:srgbClr val="0070C0"/>
                </a:solidFill>
              </a:rPr>
              <a:t>Newton*meter </a:t>
            </a:r>
            <a:r>
              <a:rPr lang="en-US" sz="2400" dirty="0"/>
              <a:t>(</a:t>
            </a:r>
            <a:r>
              <a:rPr lang="en-US" sz="2400" dirty="0">
                <a:solidFill>
                  <a:srgbClr val="0070C0"/>
                </a:solidFill>
              </a:rPr>
              <a:t>N*m</a:t>
            </a:r>
            <a:r>
              <a:rPr lang="en-US" sz="2400" dirty="0"/>
              <a:t>) or </a:t>
            </a:r>
            <a:r>
              <a:rPr lang="en-US" sz="2400" b="1" dirty="0">
                <a:solidFill>
                  <a:srgbClr val="0070C0"/>
                </a:solidFill>
              </a:rPr>
              <a:t>foot*pounds </a:t>
            </a:r>
            <a:r>
              <a:rPr lang="en-US" sz="2400" dirty="0"/>
              <a:t>(</a:t>
            </a:r>
            <a:r>
              <a:rPr lang="en-US" sz="2400" dirty="0">
                <a:solidFill>
                  <a:srgbClr val="0070C0"/>
                </a:solidFill>
              </a:rPr>
              <a:t>ft*</a:t>
            </a:r>
            <a:r>
              <a:rPr lang="en-US" sz="2400" dirty="0" err="1">
                <a:solidFill>
                  <a:srgbClr val="0070C0"/>
                </a:solidFill>
              </a:rPr>
              <a:t>lb</a:t>
            </a:r>
            <a:r>
              <a:rPr lang="en-US" sz="2400" dirty="0"/>
              <a:t>).</a:t>
            </a:r>
          </a:p>
        </p:txBody>
      </p:sp>
      <p:sp>
        <p:nvSpPr>
          <p:cNvPr id="34" name="TextBox 33">
            <a:extLst>
              <a:ext uri="{FF2B5EF4-FFF2-40B4-BE49-F238E27FC236}">
                <a16:creationId xmlns:a16="http://schemas.microsoft.com/office/drawing/2014/main" id="{FBA1EEC4-5FCA-4E75-90FA-79422CA9AD4F}"/>
              </a:ext>
            </a:extLst>
          </p:cNvPr>
          <p:cNvSpPr txBox="1"/>
          <p:nvPr/>
        </p:nvSpPr>
        <p:spPr>
          <a:xfrm>
            <a:off x="1139482" y="5148782"/>
            <a:ext cx="9931790" cy="1200329"/>
          </a:xfrm>
          <a:prstGeom prst="rect">
            <a:avLst/>
          </a:prstGeom>
          <a:noFill/>
        </p:spPr>
        <p:txBody>
          <a:bodyPr wrap="square" rtlCol="0">
            <a:spAutoFit/>
          </a:bodyPr>
          <a:lstStyle/>
          <a:p>
            <a:r>
              <a:rPr lang="en-US" sz="2400" dirty="0"/>
              <a:t>For simple Force-Distance curves (as depicted above) simple geometry can be used to calculate the area under the force curve.  However, for more complex Force-Distance curves, calculus may have to be applied.</a:t>
            </a:r>
          </a:p>
        </p:txBody>
      </p:sp>
      <p:grpSp>
        <p:nvGrpSpPr>
          <p:cNvPr id="5" name="Group 4">
            <a:extLst>
              <a:ext uri="{FF2B5EF4-FFF2-40B4-BE49-F238E27FC236}">
                <a16:creationId xmlns:a16="http://schemas.microsoft.com/office/drawing/2014/main" id="{035D2FFF-B67E-468D-B2F1-9D7CE9EAFA5F}"/>
              </a:ext>
            </a:extLst>
          </p:cNvPr>
          <p:cNvGrpSpPr/>
          <p:nvPr/>
        </p:nvGrpSpPr>
        <p:grpSpPr>
          <a:xfrm>
            <a:off x="1139483" y="1689410"/>
            <a:ext cx="9551963" cy="3322259"/>
            <a:chOff x="1139483" y="1689410"/>
            <a:chExt cx="9551963" cy="3322259"/>
          </a:xfrm>
        </p:grpSpPr>
        <p:sp>
          <p:nvSpPr>
            <p:cNvPr id="10" name="TextBox 9">
              <a:extLst>
                <a:ext uri="{FF2B5EF4-FFF2-40B4-BE49-F238E27FC236}">
                  <a16:creationId xmlns:a16="http://schemas.microsoft.com/office/drawing/2014/main" id="{4BA902B1-90AF-4136-9277-A35A9565640A}"/>
                </a:ext>
              </a:extLst>
            </p:cNvPr>
            <p:cNvSpPr txBox="1"/>
            <p:nvPr/>
          </p:nvSpPr>
          <p:spPr>
            <a:xfrm>
              <a:off x="1139483" y="1689410"/>
              <a:ext cx="9551963" cy="830997"/>
            </a:xfrm>
            <a:prstGeom prst="rect">
              <a:avLst/>
            </a:prstGeom>
            <a:noFill/>
          </p:spPr>
          <p:txBody>
            <a:bodyPr wrap="square" rtlCol="0">
              <a:spAutoFit/>
            </a:bodyPr>
            <a:lstStyle/>
            <a:p>
              <a:r>
                <a:rPr lang="en-US" sz="2400" dirty="0"/>
                <a:t>The Force and Distance can be plotted on a graph.  The </a:t>
              </a:r>
              <a:r>
                <a:rPr lang="en-US" sz="2400" b="1" dirty="0"/>
                <a:t>Mechanical Work</a:t>
              </a:r>
              <a:r>
                <a:rPr lang="en-US" sz="2400" dirty="0"/>
                <a:t> is area under the Force-Distance curve. </a:t>
              </a:r>
            </a:p>
          </p:txBody>
        </p:sp>
        <p:grpSp>
          <p:nvGrpSpPr>
            <p:cNvPr id="32" name="Group 31">
              <a:extLst>
                <a:ext uri="{FF2B5EF4-FFF2-40B4-BE49-F238E27FC236}">
                  <a16:creationId xmlns:a16="http://schemas.microsoft.com/office/drawing/2014/main" id="{C4E7D4F9-D198-43DC-855B-251B7C23E840}"/>
                </a:ext>
              </a:extLst>
            </p:cNvPr>
            <p:cNvGrpSpPr/>
            <p:nvPr/>
          </p:nvGrpSpPr>
          <p:grpSpPr>
            <a:xfrm>
              <a:off x="2875845" y="2693664"/>
              <a:ext cx="2270253" cy="1804237"/>
              <a:chOff x="1513956" y="2489982"/>
              <a:chExt cx="2270253" cy="1804237"/>
            </a:xfrm>
          </p:grpSpPr>
          <p:grpSp>
            <p:nvGrpSpPr>
              <p:cNvPr id="11" name="Group 10">
                <a:extLst>
                  <a:ext uri="{FF2B5EF4-FFF2-40B4-BE49-F238E27FC236}">
                    <a16:creationId xmlns:a16="http://schemas.microsoft.com/office/drawing/2014/main" id="{FA65A7AB-9185-4F6E-83EB-991F89C0060C}"/>
                  </a:ext>
                </a:extLst>
              </p:cNvPr>
              <p:cNvGrpSpPr/>
              <p:nvPr/>
            </p:nvGrpSpPr>
            <p:grpSpPr>
              <a:xfrm>
                <a:off x="2067951" y="2489982"/>
                <a:ext cx="1716258" cy="1280160"/>
                <a:chOff x="2067951" y="2489982"/>
                <a:chExt cx="1716258" cy="1280160"/>
              </a:xfrm>
            </p:grpSpPr>
            <p:cxnSp>
              <p:nvCxnSpPr>
                <p:cNvPr id="4" name="Straight Connector 3">
                  <a:extLst>
                    <a:ext uri="{FF2B5EF4-FFF2-40B4-BE49-F238E27FC236}">
                      <a16:creationId xmlns:a16="http://schemas.microsoft.com/office/drawing/2014/main" id="{86AFCF13-4E79-4797-A8E3-35676CAD4790}"/>
                    </a:ext>
                  </a:extLst>
                </p:cNvPr>
                <p:cNvCxnSpPr>
                  <a:cxnSpLocks/>
                </p:cNvCxnSpPr>
                <p:nvPr/>
              </p:nvCxnSpPr>
              <p:spPr>
                <a:xfrm>
                  <a:off x="2067951" y="2489982"/>
                  <a:ext cx="0" cy="12801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1E97DCF-9A53-4550-B78E-5D9DEAA5A463}"/>
                    </a:ext>
                  </a:extLst>
                </p:cNvPr>
                <p:cNvCxnSpPr>
                  <a:cxnSpLocks/>
                </p:cNvCxnSpPr>
                <p:nvPr/>
              </p:nvCxnSpPr>
              <p:spPr>
                <a:xfrm>
                  <a:off x="2067951" y="3770142"/>
                  <a:ext cx="17162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A2E4B9D6-8910-4D59-9FD6-3ABE21CABA45}"/>
                  </a:ext>
                </a:extLst>
              </p:cNvPr>
              <p:cNvSpPr txBox="1"/>
              <p:nvPr/>
            </p:nvSpPr>
            <p:spPr>
              <a:xfrm>
                <a:off x="2180492" y="3924887"/>
                <a:ext cx="1491175" cy="369332"/>
              </a:xfrm>
              <a:prstGeom prst="rect">
                <a:avLst/>
              </a:prstGeom>
              <a:noFill/>
            </p:spPr>
            <p:txBody>
              <a:bodyPr wrap="square" rtlCol="0">
                <a:spAutoFit/>
              </a:bodyPr>
              <a:lstStyle/>
              <a:p>
                <a:r>
                  <a:rPr lang="en-US" dirty="0"/>
                  <a:t>Distance (m)</a:t>
                </a:r>
              </a:p>
            </p:txBody>
          </p:sp>
          <p:sp>
            <p:nvSpPr>
              <p:cNvPr id="13" name="TextBox 12">
                <a:extLst>
                  <a:ext uri="{FF2B5EF4-FFF2-40B4-BE49-F238E27FC236}">
                    <a16:creationId xmlns:a16="http://schemas.microsoft.com/office/drawing/2014/main" id="{795C71FE-E880-4DC5-ACFF-6B367FCF1FD0}"/>
                  </a:ext>
                </a:extLst>
              </p:cNvPr>
              <p:cNvSpPr txBox="1"/>
              <p:nvPr/>
            </p:nvSpPr>
            <p:spPr>
              <a:xfrm rot="16200000">
                <a:off x="1121849" y="2882089"/>
                <a:ext cx="1153546" cy="369332"/>
              </a:xfrm>
              <a:prstGeom prst="rect">
                <a:avLst/>
              </a:prstGeom>
              <a:noFill/>
            </p:spPr>
            <p:txBody>
              <a:bodyPr wrap="square" rtlCol="0">
                <a:spAutoFit/>
              </a:bodyPr>
              <a:lstStyle/>
              <a:p>
                <a:r>
                  <a:rPr lang="en-US" dirty="0"/>
                  <a:t>Force (N)</a:t>
                </a:r>
              </a:p>
            </p:txBody>
          </p:sp>
          <p:cxnSp>
            <p:nvCxnSpPr>
              <p:cNvPr id="15" name="Straight Connector 14">
                <a:extLst>
                  <a:ext uri="{FF2B5EF4-FFF2-40B4-BE49-F238E27FC236}">
                    <a16:creationId xmlns:a16="http://schemas.microsoft.com/office/drawing/2014/main" id="{16CB0D32-4D4B-4FB3-9710-AE5F63E42D99}"/>
                  </a:ext>
                </a:extLst>
              </p:cNvPr>
              <p:cNvCxnSpPr/>
              <p:nvPr/>
            </p:nvCxnSpPr>
            <p:spPr>
              <a:xfrm>
                <a:off x="2067951" y="2883877"/>
                <a:ext cx="160371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FE55B85-C5A0-4119-A41A-562DA818E9ED}"/>
                  </a:ext>
                </a:extLst>
              </p:cNvPr>
              <p:cNvCxnSpPr/>
              <p:nvPr/>
            </p:nvCxnSpPr>
            <p:spPr>
              <a:xfrm>
                <a:off x="3671667" y="2883877"/>
                <a:ext cx="0" cy="88391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3548DC1-5683-4BBA-BD08-6AEBE2D12741}"/>
                  </a:ext>
                </a:extLst>
              </p:cNvPr>
              <p:cNvSpPr txBox="1"/>
              <p:nvPr/>
            </p:nvSpPr>
            <p:spPr>
              <a:xfrm>
                <a:off x="2180492" y="3142048"/>
                <a:ext cx="1378633" cy="369332"/>
              </a:xfrm>
              <a:prstGeom prst="rect">
                <a:avLst/>
              </a:prstGeom>
              <a:noFill/>
            </p:spPr>
            <p:txBody>
              <a:bodyPr wrap="square" rtlCol="0">
                <a:spAutoFit/>
              </a:bodyPr>
              <a:lstStyle/>
              <a:p>
                <a:r>
                  <a:rPr lang="en-US" dirty="0"/>
                  <a:t>Work = Area</a:t>
                </a:r>
              </a:p>
            </p:txBody>
          </p:sp>
        </p:grpSp>
        <p:grpSp>
          <p:nvGrpSpPr>
            <p:cNvPr id="31" name="Group 30">
              <a:extLst>
                <a:ext uri="{FF2B5EF4-FFF2-40B4-BE49-F238E27FC236}">
                  <a16:creationId xmlns:a16="http://schemas.microsoft.com/office/drawing/2014/main" id="{5EE8845D-4DA7-441F-9BFE-15A1C0F2B6DE}"/>
                </a:ext>
              </a:extLst>
            </p:cNvPr>
            <p:cNvGrpSpPr/>
            <p:nvPr/>
          </p:nvGrpSpPr>
          <p:grpSpPr>
            <a:xfrm>
              <a:off x="6336830" y="2721803"/>
              <a:ext cx="2365152" cy="1804237"/>
              <a:chOff x="4704978" y="2487634"/>
              <a:chExt cx="2365152" cy="1804237"/>
            </a:xfrm>
          </p:grpSpPr>
          <p:grpSp>
            <p:nvGrpSpPr>
              <p:cNvPr id="16" name="Group 15">
                <a:extLst>
                  <a:ext uri="{FF2B5EF4-FFF2-40B4-BE49-F238E27FC236}">
                    <a16:creationId xmlns:a16="http://schemas.microsoft.com/office/drawing/2014/main" id="{1290F4E5-38CE-47AC-8A17-23C402BE2B31}"/>
                  </a:ext>
                </a:extLst>
              </p:cNvPr>
              <p:cNvGrpSpPr/>
              <p:nvPr/>
            </p:nvGrpSpPr>
            <p:grpSpPr>
              <a:xfrm>
                <a:off x="5258973" y="2487634"/>
                <a:ext cx="1716258" cy="1280160"/>
                <a:chOff x="2067951" y="2489982"/>
                <a:chExt cx="1716258" cy="1280160"/>
              </a:xfrm>
            </p:grpSpPr>
            <p:cxnSp>
              <p:nvCxnSpPr>
                <p:cNvPr id="17" name="Straight Connector 16">
                  <a:extLst>
                    <a:ext uri="{FF2B5EF4-FFF2-40B4-BE49-F238E27FC236}">
                      <a16:creationId xmlns:a16="http://schemas.microsoft.com/office/drawing/2014/main" id="{B7440D5A-AAE3-473B-9638-1EED6E044DBF}"/>
                    </a:ext>
                  </a:extLst>
                </p:cNvPr>
                <p:cNvCxnSpPr>
                  <a:cxnSpLocks/>
                </p:cNvCxnSpPr>
                <p:nvPr/>
              </p:nvCxnSpPr>
              <p:spPr>
                <a:xfrm>
                  <a:off x="2067951" y="2489982"/>
                  <a:ext cx="0" cy="12801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B3F7A1F-6B01-4C8A-AF4F-ACE75778AC1C}"/>
                    </a:ext>
                  </a:extLst>
                </p:cNvPr>
                <p:cNvCxnSpPr>
                  <a:cxnSpLocks/>
                </p:cNvCxnSpPr>
                <p:nvPr/>
              </p:nvCxnSpPr>
              <p:spPr>
                <a:xfrm>
                  <a:off x="2067951" y="3770142"/>
                  <a:ext cx="171625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3472E057-4B80-48C0-8DDD-DAB3CE5B67FE}"/>
                  </a:ext>
                </a:extLst>
              </p:cNvPr>
              <p:cNvSpPr txBox="1"/>
              <p:nvPr/>
            </p:nvSpPr>
            <p:spPr>
              <a:xfrm>
                <a:off x="5371514" y="3922539"/>
                <a:ext cx="1491175" cy="369332"/>
              </a:xfrm>
              <a:prstGeom prst="rect">
                <a:avLst/>
              </a:prstGeom>
              <a:noFill/>
            </p:spPr>
            <p:txBody>
              <a:bodyPr wrap="square" rtlCol="0">
                <a:spAutoFit/>
              </a:bodyPr>
              <a:lstStyle/>
              <a:p>
                <a:r>
                  <a:rPr lang="en-US" dirty="0"/>
                  <a:t>Distance (m)</a:t>
                </a:r>
              </a:p>
            </p:txBody>
          </p:sp>
          <p:sp>
            <p:nvSpPr>
              <p:cNvPr id="20" name="TextBox 19">
                <a:extLst>
                  <a:ext uri="{FF2B5EF4-FFF2-40B4-BE49-F238E27FC236}">
                    <a16:creationId xmlns:a16="http://schemas.microsoft.com/office/drawing/2014/main" id="{C5C6CD11-A559-4C30-971F-9EC15F39AF49}"/>
                  </a:ext>
                </a:extLst>
              </p:cNvPr>
              <p:cNvSpPr txBox="1"/>
              <p:nvPr/>
            </p:nvSpPr>
            <p:spPr>
              <a:xfrm rot="16200000">
                <a:off x="4312871" y="2879741"/>
                <a:ext cx="1153546" cy="369332"/>
              </a:xfrm>
              <a:prstGeom prst="rect">
                <a:avLst/>
              </a:prstGeom>
              <a:noFill/>
            </p:spPr>
            <p:txBody>
              <a:bodyPr wrap="square" rtlCol="0">
                <a:spAutoFit/>
              </a:bodyPr>
              <a:lstStyle/>
              <a:p>
                <a:r>
                  <a:rPr lang="en-US" dirty="0"/>
                  <a:t>Force (N)</a:t>
                </a:r>
              </a:p>
            </p:txBody>
          </p:sp>
          <p:cxnSp>
            <p:nvCxnSpPr>
              <p:cNvPr id="21" name="Straight Connector 20">
                <a:extLst>
                  <a:ext uri="{FF2B5EF4-FFF2-40B4-BE49-F238E27FC236}">
                    <a16:creationId xmlns:a16="http://schemas.microsoft.com/office/drawing/2014/main" id="{BBFA619F-911F-478E-8DF8-50703CAB4B27}"/>
                  </a:ext>
                </a:extLst>
              </p:cNvPr>
              <p:cNvCxnSpPr>
                <a:cxnSpLocks/>
              </p:cNvCxnSpPr>
              <p:nvPr/>
            </p:nvCxnSpPr>
            <p:spPr>
              <a:xfrm flipV="1">
                <a:off x="5258973" y="2516302"/>
                <a:ext cx="1474765" cy="125149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FF6DE72-48A6-42A4-B4DA-148DA15B37EC}"/>
                  </a:ext>
                </a:extLst>
              </p:cNvPr>
              <p:cNvCxnSpPr>
                <a:cxnSpLocks/>
              </p:cNvCxnSpPr>
              <p:nvPr/>
            </p:nvCxnSpPr>
            <p:spPr>
              <a:xfrm>
                <a:off x="6703257" y="2487634"/>
                <a:ext cx="0" cy="128016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CFCF4B9-0356-4841-80CE-E09678FA990B}"/>
                  </a:ext>
                </a:extLst>
              </p:cNvPr>
              <p:cNvSpPr txBox="1"/>
              <p:nvPr/>
            </p:nvSpPr>
            <p:spPr>
              <a:xfrm>
                <a:off x="5691497" y="3316953"/>
                <a:ext cx="1378633" cy="369332"/>
              </a:xfrm>
              <a:prstGeom prst="rect">
                <a:avLst/>
              </a:prstGeom>
              <a:noFill/>
            </p:spPr>
            <p:txBody>
              <a:bodyPr wrap="square" rtlCol="0">
                <a:spAutoFit/>
              </a:bodyPr>
              <a:lstStyle/>
              <a:p>
                <a:r>
                  <a:rPr lang="en-US" dirty="0"/>
                  <a:t>Work = Area</a:t>
                </a:r>
              </a:p>
            </p:txBody>
          </p:sp>
        </p:grpSp>
        <p:sp>
          <p:nvSpPr>
            <p:cNvPr id="35" name="TextBox 34">
              <a:extLst>
                <a:ext uri="{FF2B5EF4-FFF2-40B4-BE49-F238E27FC236}">
                  <a16:creationId xmlns:a16="http://schemas.microsoft.com/office/drawing/2014/main" id="{CC34E9DF-2D6F-435F-B71B-7CD6EC85E6DE}"/>
                </a:ext>
              </a:extLst>
            </p:cNvPr>
            <p:cNvSpPr txBox="1"/>
            <p:nvPr/>
          </p:nvSpPr>
          <p:spPr>
            <a:xfrm>
              <a:off x="3090875" y="4642337"/>
              <a:ext cx="2281643" cy="369332"/>
            </a:xfrm>
            <a:prstGeom prst="rect">
              <a:avLst/>
            </a:prstGeom>
            <a:noFill/>
          </p:spPr>
          <p:txBody>
            <a:bodyPr wrap="square" rtlCol="0">
              <a:spAutoFit/>
            </a:bodyPr>
            <a:lstStyle/>
            <a:p>
              <a:pPr algn="ctr"/>
              <a:r>
                <a:rPr lang="en-US" dirty="0">
                  <a:solidFill>
                    <a:srgbClr val="0070C0"/>
                  </a:solidFill>
                </a:rPr>
                <a:t>Constant Force</a:t>
              </a:r>
            </a:p>
          </p:txBody>
        </p:sp>
        <p:sp>
          <p:nvSpPr>
            <p:cNvPr id="36" name="TextBox 35">
              <a:extLst>
                <a:ext uri="{FF2B5EF4-FFF2-40B4-BE49-F238E27FC236}">
                  <a16:creationId xmlns:a16="http://schemas.microsoft.com/office/drawing/2014/main" id="{7C38E47B-E602-41EF-93FB-97593E9DA68C}"/>
                </a:ext>
              </a:extLst>
            </p:cNvPr>
            <p:cNvSpPr txBox="1"/>
            <p:nvPr/>
          </p:nvSpPr>
          <p:spPr>
            <a:xfrm>
              <a:off x="6436642" y="4639993"/>
              <a:ext cx="2281643" cy="369332"/>
            </a:xfrm>
            <a:prstGeom prst="rect">
              <a:avLst/>
            </a:prstGeom>
            <a:noFill/>
          </p:spPr>
          <p:txBody>
            <a:bodyPr wrap="square" rtlCol="0">
              <a:spAutoFit/>
            </a:bodyPr>
            <a:lstStyle/>
            <a:p>
              <a:pPr algn="ctr"/>
              <a:r>
                <a:rPr lang="en-US" dirty="0">
                  <a:solidFill>
                    <a:srgbClr val="FF0000"/>
                  </a:solidFill>
                </a:rPr>
                <a:t>Variable Force</a:t>
              </a:r>
            </a:p>
          </p:txBody>
        </p:sp>
      </p:grpSp>
      <p:sp>
        <p:nvSpPr>
          <p:cNvPr id="37" name="TextBox 36">
            <a:extLst>
              <a:ext uri="{FF2B5EF4-FFF2-40B4-BE49-F238E27FC236}">
                <a16:creationId xmlns:a16="http://schemas.microsoft.com/office/drawing/2014/main" id="{9C9F3C99-41F1-4327-B422-4F8CC2CE0D1D}"/>
              </a:ext>
            </a:extLst>
          </p:cNvPr>
          <p:cNvSpPr txBox="1"/>
          <p:nvPr/>
        </p:nvSpPr>
        <p:spPr>
          <a:xfrm>
            <a:off x="3429840" y="182878"/>
            <a:ext cx="4588745" cy="584775"/>
          </a:xfrm>
          <a:prstGeom prst="rect">
            <a:avLst/>
          </a:prstGeom>
          <a:noFill/>
        </p:spPr>
        <p:txBody>
          <a:bodyPr wrap="square" rtlCol="0">
            <a:spAutoFit/>
          </a:bodyPr>
          <a:lstStyle/>
          <a:p>
            <a:pPr algn="ctr"/>
            <a:r>
              <a:rPr lang="en-US" sz="3200" dirty="0">
                <a:solidFill>
                  <a:srgbClr val="FF0000"/>
                </a:solidFill>
              </a:rPr>
              <a:t>Mechanical </a:t>
            </a:r>
            <a:r>
              <a:rPr lang="en-US" sz="3200" u="sng" dirty="0">
                <a:solidFill>
                  <a:srgbClr val="FF0000"/>
                </a:solidFill>
              </a:rPr>
              <a:t>Work</a:t>
            </a:r>
          </a:p>
        </p:txBody>
      </p:sp>
      <p:sp>
        <p:nvSpPr>
          <p:cNvPr id="3" name="Slide Number Placeholder 2">
            <a:extLst>
              <a:ext uri="{FF2B5EF4-FFF2-40B4-BE49-F238E27FC236}">
                <a16:creationId xmlns:a16="http://schemas.microsoft.com/office/drawing/2014/main" id="{D466CF12-5A2E-4E91-BFF0-C54ECBFB4CCF}"/>
              </a:ext>
            </a:extLst>
          </p:cNvPr>
          <p:cNvSpPr>
            <a:spLocks noGrp="1"/>
          </p:cNvSpPr>
          <p:nvPr>
            <p:ph type="sldNum" sz="quarter" idx="12"/>
          </p:nvPr>
        </p:nvSpPr>
        <p:spPr/>
        <p:txBody>
          <a:bodyPr/>
          <a:lstStyle/>
          <a:p>
            <a:fld id="{89B48E47-33F1-4C26-8211-928D7249E7DD}" type="slidenum">
              <a:rPr lang="en-US" smtClean="0"/>
              <a:t>2</a:t>
            </a:fld>
            <a:endParaRPr lang="en-US"/>
          </a:p>
        </p:txBody>
      </p:sp>
    </p:spTree>
    <p:extLst>
      <p:ext uri="{BB962C8B-B14F-4D97-AF65-F5344CB8AC3E}">
        <p14:creationId xmlns:p14="http://schemas.microsoft.com/office/powerpoint/2010/main" val="839849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576F3A-0770-475E-BF68-3FA080CD1D43}"/>
              </a:ext>
            </a:extLst>
          </p:cNvPr>
          <p:cNvSpPr>
            <a:spLocks noGrp="1"/>
          </p:cNvSpPr>
          <p:nvPr>
            <p:ph type="sldNum" sz="quarter" idx="12"/>
          </p:nvPr>
        </p:nvSpPr>
        <p:spPr/>
        <p:txBody>
          <a:bodyPr/>
          <a:lstStyle/>
          <a:p>
            <a:fld id="{89B48E47-33F1-4C26-8211-928D7249E7DD}" type="slidenum">
              <a:rPr lang="en-US" smtClean="0"/>
              <a:t>20</a:t>
            </a:fld>
            <a:endParaRPr lang="en-US"/>
          </a:p>
        </p:txBody>
      </p:sp>
      <p:pic>
        <p:nvPicPr>
          <p:cNvPr id="4" name="Picture 3">
            <a:extLst>
              <a:ext uri="{FF2B5EF4-FFF2-40B4-BE49-F238E27FC236}">
                <a16:creationId xmlns:a16="http://schemas.microsoft.com/office/drawing/2014/main" id="{5BA33DC6-AB73-4A10-8542-6A59ACDD438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523999" y="1118026"/>
            <a:ext cx="9144000" cy="4867423"/>
          </a:xfrm>
          <a:prstGeom prst="rect">
            <a:avLst/>
          </a:prstGeom>
        </p:spPr>
      </p:pic>
      <p:sp>
        <p:nvSpPr>
          <p:cNvPr id="5" name="TextBox 4">
            <a:extLst>
              <a:ext uri="{FF2B5EF4-FFF2-40B4-BE49-F238E27FC236}">
                <a16:creationId xmlns:a16="http://schemas.microsoft.com/office/drawing/2014/main" id="{35BCD593-CE79-41C1-A5A1-DFB25C9FB2A6}"/>
              </a:ext>
            </a:extLst>
          </p:cNvPr>
          <p:cNvSpPr txBox="1"/>
          <p:nvPr/>
        </p:nvSpPr>
        <p:spPr>
          <a:xfrm>
            <a:off x="3926114" y="235996"/>
            <a:ext cx="4339771" cy="584775"/>
          </a:xfrm>
          <a:prstGeom prst="rect">
            <a:avLst/>
          </a:prstGeom>
          <a:noFill/>
        </p:spPr>
        <p:txBody>
          <a:bodyPr wrap="square" rtlCol="0">
            <a:spAutoFit/>
          </a:bodyPr>
          <a:lstStyle/>
          <a:p>
            <a:pPr algn="ctr"/>
            <a:r>
              <a:rPr lang="en-US" sz="3200" dirty="0">
                <a:solidFill>
                  <a:srgbClr val="FF0000"/>
                </a:solidFill>
              </a:rPr>
              <a:t>Experimental Set-up</a:t>
            </a:r>
          </a:p>
        </p:txBody>
      </p:sp>
      <p:sp>
        <p:nvSpPr>
          <p:cNvPr id="6" name="TextBox 5">
            <a:extLst>
              <a:ext uri="{FF2B5EF4-FFF2-40B4-BE49-F238E27FC236}">
                <a16:creationId xmlns:a16="http://schemas.microsoft.com/office/drawing/2014/main" id="{4E11CA3C-6B5A-42DB-936D-5A1BDED11E3A}"/>
              </a:ext>
            </a:extLst>
          </p:cNvPr>
          <p:cNvSpPr txBox="1"/>
          <p:nvPr/>
        </p:nvSpPr>
        <p:spPr>
          <a:xfrm>
            <a:off x="8265885" y="1118026"/>
            <a:ext cx="2307101" cy="461665"/>
          </a:xfrm>
          <a:prstGeom prst="rect">
            <a:avLst/>
          </a:prstGeom>
          <a:noFill/>
        </p:spPr>
        <p:txBody>
          <a:bodyPr wrap="square" rtlCol="0">
            <a:spAutoFit/>
          </a:bodyPr>
          <a:lstStyle/>
          <a:p>
            <a:r>
              <a:rPr lang="en-US" sz="2400" b="1" dirty="0">
                <a:solidFill>
                  <a:srgbClr val="FFFF00"/>
                </a:solidFill>
              </a:rPr>
              <a:t>Motion Sensor</a:t>
            </a:r>
          </a:p>
        </p:txBody>
      </p:sp>
      <p:sp>
        <p:nvSpPr>
          <p:cNvPr id="7" name="TextBox 6">
            <a:extLst>
              <a:ext uri="{FF2B5EF4-FFF2-40B4-BE49-F238E27FC236}">
                <a16:creationId xmlns:a16="http://schemas.microsoft.com/office/drawing/2014/main" id="{F71B40C4-CC6A-46A3-BD6F-DD48C3DE4271}"/>
              </a:ext>
            </a:extLst>
          </p:cNvPr>
          <p:cNvSpPr txBox="1"/>
          <p:nvPr/>
        </p:nvSpPr>
        <p:spPr>
          <a:xfrm>
            <a:off x="5323394" y="2963461"/>
            <a:ext cx="1105542" cy="461665"/>
          </a:xfrm>
          <a:prstGeom prst="rect">
            <a:avLst/>
          </a:prstGeom>
          <a:noFill/>
        </p:spPr>
        <p:txBody>
          <a:bodyPr wrap="square" rtlCol="0">
            <a:spAutoFit/>
          </a:bodyPr>
          <a:lstStyle/>
          <a:p>
            <a:r>
              <a:rPr lang="en-US" sz="2400" b="1" dirty="0">
                <a:solidFill>
                  <a:srgbClr val="FFFF00"/>
                </a:solidFill>
              </a:rPr>
              <a:t>Cart</a:t>
            </a:r>
          </a:p>
        </p:txBody>
      </p:sp>
      <p:sp>
        <p:nvSpPr>
          <p:cNvPr id="8" name="TextBox 7">
            <a:extLst>
              <a:ext uri="{FF2B5EF4-FFF2-40B4-BE49-F238E27FC236}">
                <a16:creationId xmlns:a16="http://schemas.microsoft.com/office/drawing/2014/main" id="{8463ABC3-17D6-4777-8723-8F22EED9721C}"/>
              </a:ext>
            </a:extLst>
          </p:cNvPr>
          <p:cNvSpPr txBox="1"/>
          <p:nvPr/>
        </p:nvSpPr>
        <p:spPr>
          <a:xfrm>
            <a:off x="1523999" y="2596697"/>
            <a:ext cx="2019942" cy="830997"/>
          </a:xfrm>
          <a:prstGeom prst="rect">
            <a:avLst/>
          </a:prstGeom>
          <a:noFill/>
        </p:spPr>
        <p:txBody>
          <a:bodyPr wrap="square" rtlCol="0">
            <a:spAutoFit/>
          </a:bodyPr>
          <a:lstStyle/>
          <a:p>
            <a:r>
              <a:rPr lang="en-US" sz="2400" b="1" dirty="0">
                <a:solidFill>
                  <a:srgbClr val="FFFF00"/>
                </a:solidFill>
              </a:rPr>
              <a:t>Rubber Band Spring</a:t>
            </a:r>
          </a:p>
        </p:txBody>
      </p:sp>
    </p:spTree>
    <p:extLst>
      <p:ext uri="{BB962C8B-B14F-4D97-AF65-F5344CB8AC3E}">
        <p14:creationId xmlns:p14="http://schemas.microsoft.com/office/powerpoint/2010/main" val="305403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D5805C-6D99-43C6-BDFA-4C7C31432221}"/>
              </a:ext>
            </a:extLst>
          </p:cNvPr>
          <p:cNvSpPr>
            <a:spLocks noGrp="1"/>
          </p:cNvSpPr>
          <p:nvPr>
            <p:ph type="sldNum" sz="quarter" idx="12"/>
          </p:nvPr>
        </p:nvSpPr>
        <p:spPr/>
        <p:txBody>
          <a:bodyPr/>
          <a:lstStyle/>
          <a:p>
            <a:fld id="{89B48E47-33F1-4C26-8211-928D7249E7DD}" type="slidenum">
              <a:rPr lang="en-US" smtClean="0"/>
              <a:t>21</a:t>
            </a:fld>
            <a:endParaRPr lang="en-US"/>
          </a:p>
        </p:txBody>
      </p:sp>
      <p:sp>
        <p:nvSpPr>
          <p:cNvPr id="3" name="TextBox 2">
            <a:extLst>
              <a:ext uri="{FF2B5EF4-FFF2-40B4-BE49-F238E27FC236}">
                <a16:creationId xmlns:a16="http://schemas.microsoft.com/office/drawing/2014/main" id="{712C09E6-162C-4FAC-9FB3-6628D0DC797C}"/>
              </a:ext>
            </a:extLst>
          </p:cNvPr>
          <p:cNvSpPr txBox="1"/>
          <p:nvPr/>
        </p:nvSpPr>
        <p:spPr>
          <a:xfrm>
            <a:off x="5064369" y="5160623"/>
            <a:ext cx="2266071" cy="400110"/>
          </a:xfrm>
          <a:prstGeom prst="rect">
            <a:avLst/>
          </a:prstGeom>
          <a:noFill/>
        </p:spPr>
        <p:txBody>
          <a:bodyPr wrap="square" rtlCol="0">
            <a:spAutoFit/>
          </a:bodyPr>
          <a:lstStyle/>
          <a:p>
            <a:r>
              <a:rPr lang="en-US" sz="2000" dirty="0"/>
              <a:t>Cart Mass:  0.40 kg</a:t>
            </a:r>
          </a:p>
        </p:txBody>
      </p:sp>
      <p:pic>
        <p:nvPicPr>
          <p:cNvPr id="5" name="Picture 4">
            <a:extLst>
              <a:ext uri="{FF2B5EF4-FFF2-40B4-BE49-F238E27FC236}">
                <a16:creationId xmlns:a16="http://schemas.microsoft.com/office/drawing/2014/main" id="{95B22658-79EF-43B4-A0D8-B8BFA821024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767843" y="1297267"/>
            <a:ext cx="6656313" cy="3485748"/>
          </a:xfrm>
          <a:prstGeom prst="rect">
            <a:avLst/>
          </a:prstGeom>
        </p:spPr>
      </p:pic>
    </p:spTree>
    <p:extLst>
      <p:ext uri="{BB962C8B-B14F-4D97-AF65-F5344CB8AC3E}">
        <p14:creationId xmlns:p14="http://schemas.microsoft.com/office/powerpoint/2010/main" val="1453448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EFC923-4AEC-4DCB-A13A-C2416C0E5B82}"/>
              </a:ext>
            </a:extLst>
          </p:cNvPr>
          <p:cNvSpPr>
            <a:spLocks noGrp="1"/>
          </p:cNvSpPr>
          <p:nvPr>
            <p:ph type="sldNum" sz="quarter" idx="12"/>
          </p:nvPr>
        </p:nvSpPr>
        <p:spPr/>
        <p:txBody>
          <a:bodyPr/>
          <a:lstStyle/>
          <a:p>
            <a:fld id="{89B48E47-33F1-4C26-8211-928D7249E7DD}" type="slidenum">
              <a:rPr lang="en-US" smtClean="0"/>
              <a:t>22</a:t>
            </a:fld>
            <a:endParaRPr lang="en-US"/>
          </a:p>
        </p:txBody>
      </p:sp>
      <p:sp>
        <p:nvSpPr>
          <p:cNvPr id="5" name="TextBox 4">
            <a:extLst>
              <a:ext uri="{FF2B5EF4-FFF2-40B4-BE49-F238E27FC236}">
                <a16:creationId xmlns:a16="http://schemas.microsoft.com/office/drawing/2014/main" id="{CB55CC01-71E3-4AD8-A263-66A210E48A2E}"/>
              </a:ext>
            </a:extLst>
          </p:cNvPr>
          <p:cNvSpPr txBox="1"/>
          <p:nvPr/>
        </p:nvSpPr>
        <p:spPr>
          <a:xfrm>
            <a:off x="1341120" y="1195084"/>
            <a:ext cx="9266656" cy="3785652"/>
          </a:xfrm>
          <a:prstGeom prst="rect">
            <a:avLst/>
          </a:prstGeom>
          <a:noFill/>
        </p:spPr>
        <p:txBody>
          <a:bodyPr wrap="square" rtlCol="0">
            <a:spAutoFit/>
          </a:bodyPr>
          <a:lstStyle/>
          <a:p>
            <a:r>
              <a:rPr lang="en-US" sz="2400" dirty="0"/>
              <a:t>The rolling friction of the cart was of concern for this experiment.  To compensate for friction, the track was inclined (down hill) approximately 5 deg.</a:t>
            </a:r>
          </a:p>
          <a:p>
            <a:endParaRPr lang="en-US" sz="2400" dirty="0"/>
          </a:p>
          <a:p>
            <a:r>
              <a:rPr lang="en-US" sz="2400" dirty="0"/>
              <a:t>This angle was determined experimentally by setting the incline then applying a small impulse to the cart to get it rolling.  The experiment was repeated with different incline angles until the cart rolled down the track at a constant velocity.  The constant velocity means the acceleration of the cart was zero, which means the gravitational force was equal and opposite to the dynamic friction force.</a:t>
            </a:r>
          </a:p>
        </p:txBody>
      </p:sp>
      <p:sp>
        <p:nvSpPr>
          <p:cNvPr id="6" name="TextBox 5">
            <a:extLst>
              <a:ext uri="{FF2B5EF4-FFF2-40B4-BE49-F238E27FC236}">
                <a16:creationId xmlns:a16="http://schemas.microsoft.com/office/drawing/2014/main" id="{4249E83A-6723-47E4-A262-3F3FD3AC9B82}"/>
              </a:ext>
            </a:extLst>
          </p:cNvPr>
          <p:cNvSpPr txBox="1"/>
          <p:nvPr/>
        </p:nvSpPr>
        <p:spPr>
          <a:xfrm>
            <a:off x="1341120" y="210305"/>
            <a:ext cx="9509760" cy="584775"/>
          </a:xfrm>
          <a:prstGeom prst="rect">
            <a:avLst/>
          </a:prstGeom>
          <a:noFill/>
        </p:spPr>
        <p:txBody>
          <a:bodyPr wrap="square" rtlCol="0">
            <a:spAutoFit/>
          </a:bodyPr>
          <a:lstStyle/>
          <a:p>
            <a:pPr algn="ctr"/>
            <a:r>
              <a:rPr lang="en-US" sz="3200" dirty="0">
                <a:solidFill>
                  <a:srgbClr val="FF0000"/>
                </a:solidFill>
              </a:rPr>
              <a:t>Compensating for Rolling Friction</a:t>
            </a:r>
          </a:p>
        </p:txBody>
      </p:sp>
    </p:spTree>
    <p:extLst>
      <p:ext uri="{BB962C8B-B14F-4D97-AF65-F5344CB8AC3E}">
        <p14:creationId xmlns:p14="http://schemas.microsoft.com/office/powerpoint/2010/main" val="156144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C9F19D7-2A29-4FC0-B723-8BFA484BD6A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40480" y="2104511"/>
            <a:ext cx="4001321" cy="3000990"/>
          </a:xfrm>
          <a:prstGeom prst="rect">
            <a:avLst/>
          </a:prstGeom>
        </p:spPr>
      </p:pic>
      <p:sp>
        <p:nvSpPr>
          <p:cNvPr id="2" name="TextBox 1">
            <a:extLst>
              <a:ext uri="{FF2B5EF4-FFF2-40B4-BE49-F238E27FC236}">
                <a16:creationId xmlns:a16="http://schemas.microsoft.com/office/drawing/2014/main" id="{9C077D08-497D-4A7C-952F-F10AF959BF7C}"/>
              </a:ext>
            </a:extLst>
          </p:cNvPr>
          <p:cNvSpPr txBox="1"/>
          <p:nvPr/>
        </p:nvSpPr>
        <p:spPr>
          <a:xfrm>
            <a:off x="975360" y="881798"/>
            <a:ext cx="10241280" cy="830997"/>
          </a:xfrm>
          <a:prstGeom prst="rect">
            <a:avLst/>
          </a:prstGeom>
          <a:noFill/>
        </p:spPr>
        <p:txBody>
          <a:bodyPr wrap="square" rtlCol="0">
            <a:spAutoFit/>
          </a:bodyPr>
          <a:lstStyle/>
          <a:p>
            <a:r>
              <a:rPr lang="en-US" sz="2400" dirty="0"/>
              <a:t>Step 1:  The force generated by the stretched rubber band is measured at various  </a:t>
            </a:r>
          </a:p>
          <a:p>
            <a:r>
              <a:rPr lang="en-US" sz="2400" dirty="0"/>
              <a:t>               stretched lengths.</a:t>
            </a:r>
          </a:p>
        </p:txBody>
      </p:sp>
      <p:sp>
        <p:nvSpPr>
          <p:cNvPr id="7" name="TextBox 6">
            <a:extLst>
              <a:ext uri="{FF2B5EF4-FFF2-40B4-BE49-F238E27FC236}">
                <a16:creationId xmlns:a16="http://schemas.microsoft.com/office/drawing/2014/main" id="{241F6DAE-5796-4B51-9DC5-FE7F5323D72F}"/>
              </a:ext>
            </a:extLst>
          </p:cNvPr>
          <p:cNvSpPr txBox="1"/>
          <p:nvPr/>
        </p:nvSpPr>
        <p:spPr>
          <a:xfrm>
            <a:off x="975359" y="5575564"/>
            <a:ext cx="9856763" cy="461665"/>
          </a:xfrm>
          <a:prstGeom prst="rect">
            <a:avLst/>
          </a:prstGeom>
          <a:noFill/>
        </p:spPr>
        <p:txBody>
          <a:bodyPr wrap="square" rtlCol="0">
            <a:spAutoFit/>
          </a:bodyPr>
          <a:lstStyle/>
          <a:p>
            <a:r>
              <a:rPr lang="en-US" sz="2400" dirty="0"/>
              <a:t>This data is then be used to create the Potential Energy Force-Distance graph.</a:t>
            </a:r>
          </a:p>
        </p:txBody>
      </p:sp>
      <p:graphicFrame>
        <p:nvGraphicFramePr>
          <p:cNvPr id="8" name="Object 7">
            <a:extLst>
              <a:ext uri="{FF2B5EF4-FFF2-40B4-BE49-F238E27FC236}">
                <a16:creationId xmlns:a16="http://schemas.microsoft.com/office/drawing/2014/main" id="{D62070D2-EBBC-4FE6-AE81-67DC877433FB}"/>
              </a:ext>
            </a:extLst>
          </p:cNvPr>
          <p:cNvGraphicFramePr>
            <a:graphicFrameLocks noChangeAspect="1"/>
          </p:cNvGraphicFramePr>
          <p:nvPr>
            <p:extLst>
              <p:ext uri="{D42A27DB-BD31-4B8C-83A1-F6EECF244321}">
                <p14:modId xmlns:p14="http://schemas.microsoft.com/office/powerpoint/2010/main" val="950849299"/>
              </p:ext>
            </p:extLst>
          </p:nvPr>
        </p:nvGraphicFramePr>
        <p:xfrm>
          <a:off x="7456639" y="2287341"/>
          <a:ext cx="1984189" cy="2784017"/>
        </p:xfrm>
        <a:graphic>
          <a:graphicData uri="http://schemas.openxmlformats.org/presentationml/2006/ole">
            <mc:AlternateContent xmlns:mc="http://schemas.openxmlformats.org/markup-compatibility/2006">
              <mc:Choice xmlns:v="urn:schemas-microsoft-com:vml" Requires="v">
                <p:oleObj spid="_x0000_s4153" name="Worksheet" r:id="rId4" imgW="1228873" imgH="1723974" progId="Excel.Sheet.12">
                  <p:embed/>
                </p:oleObj>
              </mc:Choice>
              <mc:Fallback>
                <p:oleObj name="Worksheet" r:id="rId4" imgW="1228873" imgH="1723974" progId="Excel.Sheet.12">
                  <p:embed/>
                  <p:pic>
                    <p:nvPicPr>
                      <p:cNvPr id="7" name="Object 6">
                        <a:extLst>
                          <a:ext uri="{FF2B5EF4-FFF2-40B4-BE49-F238E27FC236}">
                            <a16:creationId xmlns:a16="http://schemas.microsoft.com/office/drawing/2014/main" id="{81F78A43-8EE9-4F6B-9AF2-4411527C3893}"/>
                          </a:ext>
                        </a:extLst>
                      </p:cNvPr>
                      <p:cNvPicPr/>
                      <p:nvPr/>
                    </p:nvPicPr>
                    <p:blipFill>
                      <a:blip r:embed="rId5"/>
                      <a:stretch>
                        <a:fillRect/>
                      </a:stretch>
                    </p:blipFill>
                    <p:spPr>
                      <a:xfrm>
                        <a:off x="7456639" y="2287341"/>
                        <a:ext cx="1984189" cy="2784017"/>
                      </a:xfrm>
                      <a:prstGeom prst="rect">
                        <a:avLst/>
                      </a:prstGeom>
                    </p:spPr>
                  </p:pic>
                </p:oleObj>
              </mc:Fallback>
            </mc:AlternateContent>
          </a:graphicData>
        </a:graphic>
      </p:graphicFrame>
      <p:sp>
        <p:nvSpPr>
          <p:cNvPr id="4" name="Slide Number Placeholder 3">
            <a:extLst>
              <a:ext uri="{FF2B5EF4-FFF2-40B4-BE49-F238E27FC236}">
                <a16:creationId xmlns:a16="http://schemas.microsoft.com/office/drawing/2014/main" id="{0437A12D-0642-4E1D-BE54-9DEB6709BB96}"/>
              </a:ext>
            </a:extLst>
          </p:cNvPr>
          <p:cNvSpPr>
            <a:spLocks noGrp="1"/>
          </p:cNvSpPr>
          <p:nvPr>
            <p:ph type="sldNum" sz="quarter" idx="12"/>
          </p:nvPr>
        </p:nvSpPr>
        <p:spPr/>
        <p:txBody>
          <a:bodyPr/>
          <a:lstStyle/>
          <a:p>
            <a:fld id="{89B48E47-33F1-4C26-8211-928D7249E7DD}" type="slidenum">
              <a:rPr lang="en-US" smtClean="0"/>
              <a:t>23</a:t>
            </a:fld>
            <a:endParaRPr lang="en-US"/>
          </a:p>
        </p:txBody>
      </p:sp>
      <p:sp>
        <p:nvSpPr>
          <p:cNvPr id="5" name="TextBox 4">
            <a:extLst>
              <a:ext uri="{FF2B5EF4-FFF2-40B4-BE49-F238E27FC236}">
                <a16:creationId xmlns:a16="http://schemas.microsoft.com/office/drawing/2014/main" id="{74213DC2-1EE5-4B84-B9C6-B62050A5C229}"/>
              </a:ext>
            </a:extLst>
          </p:cNvPr>
          <p:cNvSpPr txBox="1"/>
          <p:nvPr/>
        </p:nvSpPr>
        <p:spPr>
          <a:xfrm>
            <a:off x="7189674" y="1782748"/>
            <a:ext cx="2461846" cy="400110"/>
          </a:xfrm>
          <a:prstGeom prst="rect">
            <a:avLst/>
          </a:prstGeom>
          <a:noFill/>
        </p:spPr>
        <p:txBody>
          <a:bodyPr wrap="square" rtlCol="0">
            <a:spAutoFit/>
          </a:bodyPr>
          <a:lstStyle/>
          <a:p>
            <a:pPr algn="ctr"/>
            <a:r>
              <a:rPr lang="en-US" sz="2000" b="1" dirty="0">
                <a:solidFill>
                  <a:srgbClr val="FF0000"/>
                </a:solidFill>
              </a:rPr>
              <a:t>Actual Test Data</a:t>
            </a:r>
          </a:p>
        </p:txBody>
      </p:sp>
      <p:sp>
        <p:nvSpPr>
          <p:cNvPr id="9" name="TextBox 8">
            <a:extLst>
              <a:ext uri="{FF2B5EF4-FFF2-40B4-BE49-F238E27FC236}">
                <a16:creationId xmlns:a16="http://schemas.microsoft.com/office/drawing/2014/main" id="{139B26A7-08C2-49FB-A148-D1E784E1A386}"/>
              </a:ext>
            </a:extLst>
          </p:cNvPr>
          <p:cNvSpPr txBox="1"/>
          <p:nvPr/>
        </p:nvSpPr>
        <p:spPr>
          <a:xfrm>
            <a:off x="3926114" y="235996"/>
            <a:ext cx="4339771" cy="584775"/>
          </a:xfrm>
          <a:prstGeom prst="rect">
            <a:avLst/>
          </a:prstGeom>
          <a:noFill/>
        </p:spPr>
        <p:txBody>
          <a:bodyPr wrap="square" rtlCol="0">
            <a:spAutoFit/>
          </a:bodyPr>
          <a:lstStyle/>
          <a:p>
            <a:pPr algn="ctr"/>
            <a:r>
              <a:rPr lang="en-US" sz="3200" dirty="0">
                <a:solidFill>
                  <a:srgbClr val="FF0000"/>
                </a:solidFill>
              </a:rPr>
              <a:t>Experimental Data</a:t>
            </a:r>
          </a:p>
        </p:txBody>
      </p:sp>
    </p:spTree>
    <p:extLst>
      <p:ext uri="{BB962C8B-B14F-4D97-AF65-F5344CB8AC3E}">
        <p14:creationId xmlns:p14="http://schemas.microsoft.com/office/powerpoint/2010/main" val="175210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D830DE7-066E-46C6-BDAF-9AB122F1F79D}"/>
              </a:ext>
            </a:extLst>
          </p:cNvPr>
          <p:cNvGrpSpPr/>
          <p:nvPr/>
        </p:nvGrpSpPr>
        <p:grpSpPr>
          <a:xfrm>
            <a:off x="1645915" y="1920886"/>
            <a:ext cx="5992368" cy="3981157"/>
            <a:chOff x="896112" y="1216152"/>
            <a:chExt cx="6693408" cy="4425696"/>
          </a:xfrm>
        </p:grpSpPr>
        <p:graphicFrame>
          <p:nvGraphicFramePr>
            <p:cNvPr id="6" name="Chart 5">
              <a:extLst>
                <a:ext uri="{FF2B5EF4-FFF2-40B4-BE49-F238E27FC236}">
                  <a16:creationId xmlns:a16="http://schemas.microsoft.com/office/drawing/2014/main" id="{0E8BA177-5079-479D-B768-AF594494B57F}"/>
                </a:ext>
              </a:extLst>
            </p:cNvPr>
            <p:cNvGraphicFramePr>
              <a:graphicFrameLocks/>
            </p:cNvGraphicFramePr>
            <p:nvPr>
              <p:extLst>
                <p:ext uri="{D42A27DB-BD31-4B8C-83A1-F6EECF244321}">
                  <p14:modId xmlns:p14="http://schemas.microsoft.com/office/powerpoint/2010/main" val="3285893560"/>
                </p:ext>
              </p:extLst>
            </p:nvPr>
          </p:nvGraphicFramePr>
          <p:xfrm>
            <a:off x="896112" y="1216152"/>
            <a:ext cx="6693408" cy="4425696"/>
          </p:xfrm>
          <a:graphic>
            <a:graphicData uri="http://schemas.openxmlformats.org/drawingml/2006/chart">
              <c:chart xmlns:c="http://schemas.openxmlformats.org/drawingml/2006/chart" xmlns:r="http://schemas.openxmlformats.org/officeDocument/2006/relationships" r:id="rId2"/>
            </a:graphicData>
          </a:graphic>
        </p:graphicFrame>
        <p:sp>
          <p:nvSpPr>
            <p:cNvPr id="8" name="Right Triangle 7">
              <a:extLst>
                <a:ext uri="{FF2B5EF4-FFF2-40B4-BE49-F238E27FC236}">
                  <a16:creationId xmlns:a16="http://schemas.microsoft.com/office/drawing/2014/main" id="{DE35FD15-87BF-4458-8E74-F85FB86514A1}"/>
                </a:ext>
              </a:extLst>
            </p:cNvPr>
            <p:cNvSpPr/>
            <p:nvPr/>
          </p:nvSpPr>
          <p:spPr>
            <a:xfrm flipH="1">
              <a:off x="1760352" y="2411776"/>
              <a:ext cx="4571165" cy="2255115"/>
            </a:xfrm>
            <a:prstGeom prst="rtTriangle">
              <a:avLst/>
            </a:prstGeom>
            <a:solidFill>
              <a:srgbClr val="4472C4">
                <a:alpha val="3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F380C898-3306-422A-AC04-B273E0A89C38}"/>
                </a:ext>
              </a:extLst>
            </p:cNvPr>
            <p:cNvSpPr txBox="1"/>
            <p:nvPr/>
          </p:nvSpPr>
          <p:spPr>
            <a:xfrm>
              <a:off x="3849421" y="3759200"/>
              <a:ext cx="2772228" cy="923330"/>
            </a:xfrm>
            <a:prstGeom prst="rect">
              <a:avLst/>
            </a:prstGeom>
            <a:noFill/>
          </p:spPr>
          <p:txBody>
            <a:bodyPr wrap="square" rtlCol="0">
              <a:spAutoFit/>
            </a:bodyPr>
            <a:lstStyle/>
            <a:p>
              <a:r>
                <a:rPr lang="en-US" sz="1600" dirty="0"/>
                <a:t>Area = ½ x Base x Height</a:t>
              </a:r>
            </a:p>
            <a:p>
              <a:r>
                <a:rPr lang="en-US" sz="1600" dirty="0"/>
                <a:t>Area = ½ x 0.1 m  x 5 N</a:t>
              </a:r>
            </a:p>
            <a:p>
              <a:r>
                <a:rPr lang="en-US" sz="1600" b="1" dirty="0"/>
                <a:t>Area =  0.25 N*m </a:t>
              </a:r>
            </a:p>
          </p:txBody>
        </p:sp>
      </p:grpSp>
      <p:sp>
        <p:nvSpPr>
          <p:cNvPr id="10" name="TextBox 9">
            <a:extLst>
              <a:ext uri="{FF2B5EF4-FFF2-40B4-BE49-F238E27FC236}">
                <a16:creationId xmlns:a16="http://schemas.microsoft.com/office/drawing/2014/main" id="{36979C2E-577A-4D92-94D0-FCEC105F98D3}"/>
              </a:ext>
            </a:extLst>
          </p:cNvPr>
          <p:cNvSpPr txBox="1"/>
          <p:nvPr/>
        </p:nvSpPr>
        <p:spPr>
          <a:xfrm>
            <a:off x="3926114" y="191337"/>
            <a:ext cx="4339771" cy="584775"/>
          </a:xfrm>
          <a:prstGeom prst="rect">
            <a:avLst/>
          </a:prstGeom>
          <a:noFill/>
        </p:spPr>
        <p:txBody>
          <a:bodyPr wrap="square" rtlCol="0">
            <a:spAutoFit/>
          </a:bodyPr>
          <a:lstStyle/>
          <a:p>
            <a:pPr algn="ctr"/>
            <a:r>
              <a:rPr lang="en-US" sz="3200" dirty="0">
                <a:solidFill>
                  <a:srgbClr val="FF0000"/>
                </a:solidFill>
              </a:rPr>
              <a:t>Experimental Data</a:t>
            </a:r>
          </a:p>
        </p:txBody>
      </p:sp>
      <p:sp>
        <p:nvSpPr>
          <p:cNvPr id="3" name="TextBox 2">
            <a:extLst>
              <a:ext uri="{FF2B5EF4-FFF2-40B4-BE49-F238E27FC236}">
                <a16:creationId xmlns:a16="http://schemas.microsoft.com/office/drawing/2014/main" id="{97B2D6E8-5057-4F3D-8A56-62D542CB9108}"/>
              </a:ext>
            </a:extLst>
          </p:cNvPr>
          <p:cNvSpPr txBox="1"/>
          <p:nvPr/>
        </p:nvSpPr>
        <p:spPr>
          <a:xfrm>
            <a:off x="7930601" y="2349510"/>
            <a:ext cx="3676414" cy="1938992"/>
          </a:xfrm>
          <a:prstGeom prst="rect">
            <a:avLst/>
          </a:prstGeom>
          <a:noFill/>
        </p:spPr>
        <p:txBody>
          <a:bodyPr wrap="square" rtlCol="0">
            <a:spAutoFit/>
          </a:bodyPr>
          <a:lstStyle/>
          <a:p>
            <a:r>
              <a:rPr lang="en-US" sz="2400" dirty="0"/>
              <a:t>The measured data was not quite linear, but it was straight enough so the area could be approximated using a simple right triangle.</a:t>
            </a:r>
          </a:p>
        </p:txBody>
      </p:sp>
      <p:sp>
        <p:nvSpPr>
          <p:cNvPr id="4" name="TextBox 3">
            <a:extLst>
              <a:ext uri="{FF2B5EF4-FFF2-40B4-BE49-F238E27FC236}">
                <a16:creationId xmlns:a16="http://schemas.microsoft.com/office/drawing/2014/main" id="{320E25BC-313B-4893-A077-0EBCC7391910}"/>
              </a:ext>
            </a:extLst>
          </p:cNvPr>
          <p:cNvSpPr txBox="1"/>
          <p:nvPr/>
        </p:nvSpPr>
        <p:spPr>
          <a:xfrm>
            <a:off x="745588" y="858822"/>
            <a:ext cx="10608212" cy="830997"/>
          </a:xfrm>
          <a:prstGeom prst="rect">
            <a:avLst/>
          </a:prstGeom>
          <a:noFill/>
        </p:spPr>
        <p:txBody>
          <a:bodyPr wrap="square" rtlCol="0">
            <a:spAutoFit/>
          </a:bodyPr>
          <a:lstStyle/>
          <a:p>
            <a:r>
              <a:rPr lang="en-US" sz="2400" dirty="0"/>
              <a:t>Step 2:  The work performed by the rubber band can be determined by calculating </a:t>
            </a:r>
          </a:p>
          <a:p>
            <a:r>
              <a:rPr lang="en-US" sz="2400" dirty="0"/>
              <a:t>               the area under the force curve.</a:t>
            </a:r>
          </a:p>
        </p:txBody>
      </p:sp>
      <p:sp>
        <p:nvSpPr>
          <p:cNvPr id="5" name="Slide Number Placeholder 4">
            <a:extLst>
              <a:ext uri="{FF2B5EF4-FFF2-40B4-BE49-F238E27FC236}">
                <a16:creationId xmlns:a16="http://schemas.microsoft.com/office/drawing/2014/main" id="{41B7828A-AF40-47BD-9CDE-03D76D10C021}"/>
              </a:ext>
            </a:extLst>
          </p:cNvPr>
          <p:cNvSpPr>
            <a:spLocks noGrp="1"/>
          </p:cNvSpPr>
          <p:nvPr>
            <p:ph type="sldNum" sz="quarter" idx="12"/>
          </p:nvPr>
        </p:nvSpPr>
        <p:spPr/>
        <p:txBody>
          <a:bodyPr/>
          <a:lstStyle/>
          <a:p>
            <a:fld id="{89B48E47-33F1-4C26-8211-928D7249E7DD}" type="slidenum">
              <a:rPr lang="en-US" smtClean="0"/>
              <a:t>24</a:t>
            </a:fld>
            <a:endParaRPr lang="en-US"/>
          </a:p>
        </p:txBody>
      </p:sp>
      <p:sp>
        <p:nvSpPr>
          <p:cNvPr id="11" name="TextBox 10">
            <a:extLst>
              <a:ext uri="{FF2B5EF4-FFF2-40B4-BE49-F238E27FC236}">
                <a16:creationId xmlns:a16="http://schemas.microsoft.com/office/drawing/2014/main" id="{47CB9FEF-0AF4-4DD5-A3E8-FC8EB21C7179}"/>
              </a:ext>
            </a:extLst>
          </p:cNvPr>
          <p:cNvSpPr txBox="1"/>
          <p:nvPr/>
        </p:nvSpPr>
        <p:spPr>
          <a:xfrm>
            <a:off x="7930601" y="4767041"/>
            <a:ext cx="3521670" cy="461665"/>
          </a:xfrm>
          <a:prstGeom prst="rect">
            <a:avLst/>
          </a:prstGeom>
          <a:noFill/>
        </p:spPr>
        <p:txBody>
          <a:bodyPr wrap="square" rtlCol="0">
            <a:spAutoFit/>
          </a:bodyPr>
          <a:lstStyle/>
          <a:p>
            <a:r>
              <a:rPr lang="en-US" sz="2400" dirty="0"/>
              <a:t>Work</a:t>
            </a:r>
            <a:r>
              <a:rPr lang="en-US" sz="2400" baseline="-25000" dirty="0"/>
              <a:t>Rubber Band</a:t>
            </a:r>
            <a:r>
              <a:rPr lang="en-US" sz="2400" dirty="0"/>
              <a:t> = 0.25 N*m</a:t>
            </a:r>
          </a:p>
        </p:txBody>
      </p:sp>
    </p:spTree>
    <p:extLst>
      <p:ext uri="{BB962C8B-B14F-4D97-AF65-F5344CB8AC3E}">
        <p14:creationId xmlns:p14="http://schemas.microsoft.com/office/powerpoint/2010/main" val="2719404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488C23-EC0C-4FAC-A846-E81257652A74}"/>
              </a:ext>
            </a:extLst>
          </p:cNvPr>
          <p:cNvSpPr txBox="1"/>
          <p:nvPr/>
        </p:nvSpPr>
        <p:spPr>
          <a:xfrm>
            <a:off x="2883875" y="1496113"/>
            <a:ext cx="6006905" cy="2246769"/>
          </a:xfrm>
          <a:prstGeom prst="rect">
            <a:avLst/>
          </a:prstGeom>
          <a:noFill/>
        </p:spPr>
        <p:txBody>
          <a:bodyPr wrap="square" rtlCol="0">
            <a:spAutoFit/>
          </a:bodyPr>
          <a:lstStyle/>
          <a:p>
            <a:r>
              <a:rPr lang="en-US" sz="2400" dirty="0">
                <a:solidFill>
                  <a:srgbClr val="0070C0"/>
                </a:solidFill>
              </a:rPr>
              <a:t>Work </a:t>
            </a:r>
            <a:r>
              <a:rPr lang="en-US" sz="2400" dirty="0"/>
              <a:t>  =   </a:t>
            </a:r>
            <a:r>
              <a:rPr lang="en-US" sz="2400" dirty="0">
                <a:solidFill>
                  <a:srgbClr val="00B050"/>
                </a:solidFill>
              </a:rPr>
              <a:t>KE</a:t>
            </a:r>
            <a:r>
              <a:rPr lang="en-US" sz="2400" baseline="-25000" dirty="0">
                <a:solidFill>
                  <a:srgbClr val="00B050"/>
                </a:solidFill>
              </a:rPr>
              <a:t>1</a:t>
            </a:r>
            <a:r>
              <a:rPr lang="en-US" sz="2400" dirty="0">
                <a:solidFill>
                  <a:srgbClr val="00B050"/>
                </a:solidFill>
              </a:rPr>
              <a:t>   -   KE</a:t>
            </a:r>
            <a:r>
              <a:rPr lang="en-US" sz="2400" baseline="-25000" dirty="0">
                <a:solidFill>
                  <a:srgbClr val="00B050"/>
                </a:solidFill>
              </a:rPr>
              <a:t>0</a:t>
            </a:r>
          </a:p>
          <a:p>
            <a:endParaRPr lang="en-US" sz="1000" dirty="0"/>
          </a:p>
          <a:p>
            <a:endParaRPr lang="en-US" sz="1000" dirty="0"/>
          </a:p>
          <a:p>
            <a:r>
              <a:rPr lang="en-US" sz="2400" dirty="0">
                <a:solidFill>
                  <a:srgbClr val="0070C0"/>
                </a:solidFill>
              </a:rPr>
              <a:t>Work </a:t>
            </a:r>
            <a:r>
              <a:rPr lang="en-US" sz="2400" dirty="0"/>
              <a:t>  =  Area under Force Curve</a:t>
            </a:r>
          </a:p>
          <a:p>
            <a:r>
              <a:rPr lang="en-US" sz="2400" dirty="0"/>
              <a:t>             =  </a:t>
            </a:r>
            <a:r>
              <a:rPr lang="en-US" sz="2400" b="1" dirty="0">
                <a:solidFill>
                  <a:srgbClr val="0070C0"/>
                </a:solidFill>
              </a:rPr>
              <a:t>0.25 N*m</a:t>
            </a:r>
          </a:p>
          <a:p>
            <a:endParaRPr lang="en-US" sz="2400" dirty="0"/>
          </a:p>
          <a:p>
            <a:r>
              <a:rPr lang="en-US" sz="2400" dirty="0">
                <a:solidFill>
                  <a:srgbClr val="00B050"/>
                </a:solidFill>
              </a:rPr>
              <a:t>KE   =   ½   x   Mass   x   Vel</a:t>
            </a:r>
            <a:r>
              <a:rPr lang="en-US" sz="2400" baseline="30000" dirty="0">
                <a:solidFill>
                  <a:srgbClr val="00B050"/>
                </a:solidFill>
              </a:rPr>
              <a:t>2</a:t>
            </a:r>
          </a:p>
        </p:txBody>
      </p:sp>
      <p:sp>
        <p:nvSpPr>
          <p:cNvPr id="10" name="TextBox 9">
            <a:extLst>
              <a:ext uri="{FF2B5EF4-FFF2-40B4-BE49-F238E27FC236}">
                <a16:creationId xmlns:a16="http://schemas.microsoft.com/office/drawing/2014/main" id="{5E84B140-1C5E-4DBE-8740-98E9F2ABEF31}"/>
              </a:ext>
            </a:extLst>
          </p:cNvPr>
          <p:cNvSpPr txBox="1"/>
          <p:nvPr/>
        </p:nvSpPr>
        <p:spPr>
          <a:xfrm>
            <a:off x="3768411" y="208025"/>
            <a:ext cx="4655178" cy="584775"/>
          </a:xfrm>
          <a:prstGeom prst="rect">
            <a:avLst/>
          </a:prstGeom>
          <a:noFill/>
        </p:spPr>
        <p:txBody>
          <a:bodyPr wrap="square" rtlCol="0">
            <a:spAutoFit/>
          </a:bodyPr>
          <a:lstStyle/>
          <a:p>
            <a:pPr algn="ctr"/>
            <a:r>
              <a:rPr lang="en-US" sz="3200" dirty="0">
                <a:solidFill>
                  <a:srgbClr val="FF0000"/>
                </a:solidFill>
              </a:rPr>
              <a:t>Theoretical Computations</a:t>
            </a:r>
          </a:p>
        </p:txBody>
      </p:sp>
      <p:sp>
        <p:nvSpPr>
          <p:cNvPr id="3" name="Slide Number Placeholder 2">
            <a:extLst>
              <a:ext uri="{FF2B5EF4-FFF2-40B4-BE49-F238E27FC236}">
                <a16:creationId xmlns:a16="http://schemas.microsoft.com/office/drawing/2014/main" id="{0B80A698-8408-4889-B841-7FACBAC62480}"/>
              </a:ext>
            </a:extLst>
          </p:cNvPr>
          <p:cNvSpPr>
            <a:spLocks noGrp="1"/>
          </p:cNvSpPr>
          <p:nvPr>
            <p:ph type="sldNum" sz="quarter" idx="12"/>
          </p:nvPr>
        </p:nvSpPr>
        <p:spPr/>
        <p:txBody>
          <a:bodyPr/>
          <a:lstStyle/>
          <a:p>
            <a:fld id="{89B48E47-33F1-4C26-8211-928D7249E7DD}" type="slidenum">
              <a:rPr lang="en-US" smtClean="0"/>
              <a:t>25</a:t>
            </a:fld>
            <a:endParaRPr lang="en-US"/>
          </a:p>
        </p:txBody>
      </p:sp>
      <p:grpSp>
        <p:nvGrpSpPr>
          <p:cNvPr id="5" name="Group 4">
            <a:extLst>
              <a:ext uri="{FF2B5EF4-FFF2-40B4-BE49-F238E27FC236}">
                <a16:creationId xmlns:a16="http://schemas.microsoft.com/office/drawing/2014/main" id="{883EF58A-E871-4CC8-993C-34B4E6F82627}"/>
              </a:ext>
            </a:extLst>
          </p:cNvPr>
          <p:cNvGrpSpPr/>
          <p:nvPr/>
        </p:nvGrpSpPr>
        <p:grpSpPr>
          <a:xfrm>
            <a:off x="812995" y="3960775"/>
            <a:ext cx="10566009" cy="2004501"/>
            <a:chOff x="812995" y="3693489"/>
            <a:chExt cx="10566009" cy="2004501"/>
          </a:xfrm>
        </p:grpSpPr>
        <p:sp>
          <p:nvSpPr>
            <p:cNvPr id="11" name="TextBox 10">
              <a:extLst>
                <a:ext uri="{FF2B5EF4-FFF2-40B4-BE49-F238E27FC236}">
                  <a16:creationId xmlns:a16="http://schemas.microsoft.com/office/drawing/2014/main" id="{45B733F1-D84F-4593-80B9-893599795118}"/>
                </a:ext>
              </a:extLst>
            </p:cNvPr>
            <p:cNvSpPr txBox="1"/>
            <p:nvPr/>
          </p:nvSpPr>
          <p:spPr>
            <a:xfrm>
              <a:off x="812995" y="3693489"/>
              <a:ext cx="10566009" cy="830997"/>
            </a:xfrm>
            <a:prstGeom prst="rect">
              <a:avLst/>
            </a:prstGeom>
            <a:noFill/>
          </p:spPr>
          <p:txBody>
            <a:bodyPr wrap="square" rtlCol="0">
              <a:spAutoFit/>
            </a:bodyPr>
            <a:lstStyle/>
            <a:p>
              <a:r>
                <a:rPr lang="en-US" sz="2400" dirty="0"/>
                <a:t>Since the cart started from a resting position, the initial Kinetic Energy (KE</a:t>
              </a:r>
              <a:r>
                <a:rPr lang="en-US" sz="2400" baseline="-25000" dirty="0"/>
                <a:t>0</a:t>
              </a:r>
              <a:r>
                <a:rPr lang="en-US" sz="2400" dirty="0"/>
                <a:t>) is zero.  As such, the Work-Energy equation becomes:</a:t>
              </a:r>
            </a:p>
          </p:txBody>
        </p:sp>
        <p:sp>
          <p:nvSpPr>
            <p:cNvPr id="12" name="TextBox 11">
              <a:extLst>
                <a:ext uri="{FF2B5EF4-FFF2-40B4-BE49-F238E27FC236}">
                  <a16:creationId xmlns:a16="http://schemas.microsoft.com/office/drawing/2014/main" id="{E6AF5498-97BF-41ED-A94C-71DB3D180A97}"/>
                </a:ext>
              </a:extLst>
            </p:cNvPr>
            <p:cNvSpPr txBox="1"/>
            <p:nvPr/>
          </p:nvSpPr>
          <p:spPr>
            <a:xfrm>
              <a:off x="2883875" y="4713105"/>
              <a:ext cx="4543867" cy="984885"/>
            </a:xfrm>
            <a:prstGeom prst="rect">
              <a:avLst/>
            </a:prstGeom>
            <a:noFill/>
          </p:spPr>
          <p:txBody>
            <a:bodyPr wrap="square" rtlCol="0">
              <a:spAutoFit/>
            </a:bodyPr>
            <a:lstStyle/>
            <a:p>
              <a:r>
                <a:rPr lang="en-US" sz="2400" dirty="0">
                  <a:solidFill>
                    <a:srgbClr val="0070C0"/>
                  </a:solidFill>
                </a:rPr>
                <a:t>Work</a:t>
              </a:r>
              <a:r>
                <a:rPr lang="en-US" sz="2400" dirty="0"/>
                <a:t>   =   </a:t>
              </a:r>
              <a:r>
                <a:rPr lang="en-US" sz="2400" dirty="0">
                  <a:solidFill>
                    <a:srgbClr val="00B050"/>
                  </a:solidFill>
                </a:rPr>
                <a:t>KE</a:t>
              </a:r>
              <a:r>
                <a:rPr lang="en-US" sz="2400" baseline="-25000" dirty="0">
                  <a:solidFill>
                    <a:srgbClr val="00B050"/>
                  </a:solidFill>
                </a:rPr>
                <a:t>1</a:t>
              </a:r>
            </a:p>
            <a:p>
              <a:endParaRPr lang="en-US" sz="1000" dirty="0"/>
            </a:p>
            <a:p>
              <a:r>
                <a:rPr lang="en-US" sz="2400" dirty="0">
                  <a:solidFill>
                    <a:srgbClr val="0070C0"/>
                  </a:solidFill>
                </a:rPr>
                <a:t>Work   =   </a:t>
              </a:r>
              <a:r>
                <a:rPr lang="en-US" sz="2400" dirty="0">
                  <a:solidFill>
                    <a:srgbClr val="00B050"/>
                  </a:solidFill>
                </a:rPr>
                <a:t>½   x   Mass   x   Vel</a:t>
              </a:r>
              <a:r>
                <a:rPr lang="en-US" sz="2400" baseline="-25000" dirty="0">
                  <a:solidFill>
                    <a:srgbClr val="00B050"/>
                  </a:solidFill>
                </a:rPr>
                <a:t>1</a:t>
              </a:r>
              <a:r>
                <a:rPr lang="en-US" sz="2400" baseline="30000" dirty="0">
                  <a:solidFill>
                    <a:srgbClr val="00B050"/>
                  </a:solidFill>
                </a:rPr>
                <a:t>2</a:t>
              </a:r>
            </a:p>
          </p:txBody>
        </p:sp>
      </p:grpSp>
      <p:sp>
        <p:nvSpPr>
          <p:cNvPr id="8" name="TextBox 7">
            <a:extLst>
              <a:ext uri="{FF2B5EF4-FFF2-40B4-BE49-F238E27FC236}">
                <a16:creationId xmlns:a16="http://schemas.microsoft.com/office/drawing/2014/main" id="{58ED2486-5C0A-46A4-B36D-379675E8590E}"/>
              </a:ext>
            </a:extLst>
          </p:cNvPr>
          <p:cNvSpPr txBox="1"/>
          <p:nvPr/>
        </p:nvSpPr>
        <p:spPr>
          <a:xfrm>
            <a:off x="6797034" y="2603388"/>
            <a:ext cx="2894430" cy="369332"/>
          </a:xfrm>
          <a:prstGeom prst="rect">
            <a:avLst/>
          </a:prstGeom>
          <a:noFill/>
        </p:spPr>
        <p:txBody>
          <a:bodyPr wrap="square" rtlCol="0">
            <a:spAutoFit/>
          </a:bodyPr>
          <a:lstStyle/>
          <a:p>
            <a:r>
              <a:rPr lang="en-US" i="1" dirty="0">
                <a:solidFill>
                  <a:srgbClr val="0070C0"/>
                </a:solidFill>
              </a:rPr>
              <a:t>From earlier computation</a:t>
            </a:r>
          </a:p>
        </p:txBody>
      </p:sp>
      <p:sp>
        <p:nvSpPr>
          <p:cNvPr id="13" name="TextBox 12">
            <a:extLst>
              <a:ext uri="{FF2B5EF4-FFF2-40B4-BE49-F238E27FC236}">
                <a16:creationId xmlns:a16="http://schemas.microsoft.com/office/drawing/2014/main" id="{E76E1F90-2946-4AC3-9B3E-36D02264E9AE}"/>
              </a:ext>
            </a:extLst>
          </p:cNvPr>
          <p:cNvSpPr txBox="1"/>
          <p:nvPr/>
        </p:nvSpPr>
        <p:spPr>
          <a:xfrm>
            <a:off x="6797034" y="1533939"/>
            <a:ext cx="2894430" cy="369332"/>
          </a:xfrm>
          <a:prstGeom prst="rect">
            <a:avLst/>
          </a:prstGeom>
          <a:noFill/>
        </p:spPr>
        <p:txBody>
          <a:bodyPr wrap="square" rtlCol="0">
            <a:spAutoFit/>
          </a:bodyPr>
          <a:lstStyle/>
          <a:p>
            <a:r>
              <a:rPr lang="en-US" i="1" dirty="0">
                <a:solidFill>
                  <a:srgbClr val="0070C0"/>
                </a:solidFill>
              </a:rPr>
              <a:t>Work-Energy Theorem</a:t>
            </a:r>
          </a:p>
        </p:txBody>
      </p:sp>
      <p:sp>
        <p:nvSpPr>
          <p:cNvPr id="14" name="TextBox 13">
            <a:extLst>
              <a:ext uri="{FF2B5EF4-FFF2-40B4-BE49-F238E27FC236}">
                <a16:creationId xmlns:a16="http://schemas.microsoft.com/office/drawing/2014/main" id="{8B3F62F0-D724-45AF-B8B8-856DD3533DEE}"/>
              </a:ext>
            </a:extLst>
          </p:cNvPr>
          <p:cNvSpPr txBox="1"/>
          <p:nvPr/>
        </p:nvSpPr>
        <p:spPr>
          <a:xfrm>
            <a:off x="6797034" y="3296204"/>
            <a:ext cx="2894430" cy="369332"/>
          </a:xfrm>
          <a:prstGeom prst="rect">
            <a:avLst/>
          </a:prstGeom>
          <a:noFill/>
        </p:spPr>
        <p:txBody>
          <a:bodyPr wrap="square" rtlCol="0">
            <a:spAutoFit/>
          </a:bodyPr>
          <a:lstStyle/>
          <a:p>
            <a:r>
              <a:rPr lang="en-US" i="1" dirty="0">
                <a:solidFill>
                  <a:srgbClr val="00B050"/>
                </a:solidFill>
              </a:rPr>
              <a:t>Equation for Kinetic Energy</a:t>
            </a:r>
          </a:p>
        </p:txBody>
      </p:sp>
      <p:sp>
        <p:nvSpPr>
          <p:cNvPr id="15" name="TextBox 14">
            <a:extLst>
              <a:ext uri="{FF2B5EF4-FFF2-40B4-BE49-F238E27FC236}">
                <a16:creationId xmlns:a16="http://schemas.microsoft.com/office/drawing/2014/main" id="{169C20F8-F855-42AB-A072-82A2FEB51D31}"/>
              </a:ext>
            </a:extLst>
          </p:cNvPr>
          <p:cNvSpPr txBox="1"/>
          <p:nvPr/>
        </p:nvSpPr>
        <p:spPr>
          <a:xfrm>
            <a:off x="745588" y="858822"/>
            <a:ext cx="10608212" cy="461665"/>
          </a:xfrm>
          <a:prstGeom prst="rect">
            <a:avLst/>
          </a:prstGeom>
          <a:noFill/>
        </p:spPr>
        <p:txBody>
          <a:bodyPr wrap="square" rtlCol="0">
            <a:spAutoFit/>
          </a:bodyPr>
          <a:lstStyle/>
          <a:p>
            <a:r>
              <a:rPr lang="en-US" sz="2400" dirty="0"/>
              <a:t>Step 3:  Calculate the anticipated theoretical result (i.e. cart velocity) </a:t>
            </a:r>
          </a:p>
        </p:txBody>
      </p:sp>
    </p:spTree>
    <p:extLst>
      <p:ext uri="{BB962C8B-B14F-4D97-AF65-F5344CB8AC3E}">
        <p14:creationId xmlns:p14="http://schemas.microsoft.com/office/powerpoint/2010/main" val="707422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458D16D-6D23-43B7-BA86-BC6AA8365720}"/>
              </a:ext>
            </a:extLst>
          </p:cNvPr>
          <p:cNvGrpSpPr/>
          <p:nvPr/>
        </p:nvGrpSpPr>
        <p:grpSpPr>
          <a:xfrm>
            <a:off x="3109817" y="3656131"/>
            <a:ext cx="6225578" cy="1041547"/>
            <a:chOff x="2209860" y="4571494"/>
            <a:chExt cx="6225578" cy="1041547"/>
          </a:xfrm>
        </p:grpSpPr>
        <p:sp>
          <p:nvSpPr>
            <p:cNvPr id="4" name="TextBox 3">
              <a:extLst>
                <a:ext uri="{FF2B5EF4-FFF2-40B4-BE49-F238E27FC236}">
                  <a16:creationId xmlns:a16="http://schemas.microsoft.com/office/drawing/2014/main" id="{152F7320-ADEB-43DD-9FBE-E54687297F39}"/>
                </a:ext>
              </a:extLst>
            </p:cNvPr>
            <p:cNvSpPr txBox="1"/>
            <p:nvPr/>
          </p:nvSpPr>
          <p:spPr>
            <a:xfrm>
              <a:off x="2209860" y="4782044"/>
              <a:ext cx="6225578" cy="830997"/>
            </a:xfrm>
            <a:prstGeom prst="rect">
              <a:avLst/>
            </a:prstGeom>
            <a:noFill/>
          </p:spPr>
          <p:txBody>
            <a:bodyPr wrap="square" rtlCol="0">
              <a:spAutoFit/>
            </a:bodyPr>
            <a:lstStyle/>
            <a:p>
              <a:r>
                <a:rPr lang="en-US" sz="2400" b="1" dirty="0">
                  <a:cs typeface="Times New Roman"/>
                </a:rPr>
                <a:t>Vel</a:t>
              </a:r>
              <a:r>
                <a:rPr lang="en-US" sz="2400" dirty="0">
                  <a:cs typeface="Times New Roman"/>
                </a:rPr>
                <a:t>   =             ( 2  x  0.25 N*m )   /   0.40 kg</a:t>
              </a:r>
            </a:p>
            <a:p>
              <a:endParaRPr lang="en-US" sz="2400" dirty="0">
                <a:cs typeface="Times New Roman"/>
              </a:endParaRPr>
            </a:p>
          </p:txBody>
        </p:sp>
        <p:grpSp>
          <p:nvGrpSpPr>
            <p:cNvPr id="5" name="Group 4">
              <a:extLst>
                <a:ext uri="{FF2B5EF4-FFF2-40B4-BE49-F238E27FC236}">
                  <a16:creationId xmlns:a16="http://schemas.microsoft.com/office/drawing/2014/main" id="{62B16B34-B873-4238-BB86-229EDB99F9CF}"/>
                </a:ext>
              </a:extLst>
            </p:cNvPr>
            <p:cNvGrpSpPr/>
            <p:nvPr/>
          </p:nvGrpSpPr>
          <p:grpSpPr>
            <a:xfrm>
              <a:off x="3467436" y="4571494"/>
              <a:ext cx="4728105" cy="753979"/>
              <a:chOff x="4443663" y="2310063"/>
              <a:chExt cx="4459705" cy="753979"/>
            </a:xfrm>
          </p:grpSpPr>
          <p:cxnSp>
            <p:nvCxnSpPr>
              <p:cNvPr id="6" name="Straight Connector 5">
                <a:extLst>
                  <a:ext uri="{FF2B5EF4-FFF2-40B4-BE49-F238E27FC236}">
                    <a16:creationId xmlns:a16="http://schemas.microsoft.com/office/drawing/2014/main" id="{917E8DBD-78A5-4F05-8F43-5DC459C7CA09}"/>
                  </a:ext>
                </a:extLst>
              </p:cNvPr>
              <p:cNvCxnSpPr/>
              <p:nvPr/>
            </p:nvCxnSpPr>
            <p:spPr>
              <a:xfrm>
                <a:off x="4443663" y="2698973"/>
                <a:ext cx="144379" cy="34902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FF316F9-2176-4451-852B-4C91BAAD9698}"/>
                  </a:ext>
                </a:extLst>
              </p:cNvPr>
              <p:cNvCxnSpPr/>
              <p:nvPr/>
            </p:nvCxnSpPr>
            <p:spPr>
              <a:xfrm flipV="1">
                <a:off x="4588042" y="2310063"/>
                <a:ext cx="128337" cy="7539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06B9E9B-3AF6-4A97-8569-446C89183F5C}"/>
                  </a:ext>
                </a:extLst>
              </p:cNvPr>
              <p:cNvCxnSpPr>
                <a:cxnSpLocks/>
              </p:cNvCxnSpPr>
              <p:nvPr/>
            </p:nvCxnSpPr>
            <p:spPr>
              <a:xfrm>
                <a:off x="4716379" y="2326105"/>
                <a:ext cx="4186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 name="TextBox 9">
            <a:extLst>
              <a:ext uri="{FF2B5EF4-FFF2-40B4-BE49-F238E27FC236}">
                <a16:creationId xmlns:a16="http://schemas.microsoft.com/office/drawing/2014/main" id="{5E84B140-1C5E-4DBE-8740-98E9F2ABEF31}"/>
              </a:ext>
            </a:extLst>
          </p:cNvPr>
          <p:cNvSpPr txBox="1"/>
          <p:nvPr/>
        </p:nvSpPr>
        <p:spPr>
          <a:xfrm>
            <a:off x="3768411" y="208025"/>
            <a:ext cx="4655178" cy="584775"/>
          </a:xfrm>
          <a:prstGeom prst="rect">
            <a:avLst/>
          </a:prstGeom>
          <a:noFill/>
        </p:spPr>
        <p:txBody>
          <a:bodyPr wrap="square" rtlCol="0">
            <a:spAutoFit/>
          </a:bodyPr>
          <a:lstStyle/>
          <a:p>
            <a:pPr algn="ctr"/>
            <a:r>
              <a:rPr lang="en-US" sz="3200" dirty="0">
                <a:solidFill>
                  <a:srgbClr val="FF0000"/>
                </a:solidFill>
              </a:rPr>
              <a:t>Theoretical Computations</a:t>
            </a:r>
          </a:p>
        </p:txBody>
      </p:sp>
      <p:sp>
        <p:nvSpPr>
          <p:cNvPr id="3" name="Slide Number Placeholder 2">
            <a:extLst>
              <a:ext uri="{FF2B5EF4-FFF2-40B4-BE49-F238E27FC236}">
                <a16:creationId xmlns:a16="http://schemas.microsoft.com/office/drawing/2014/main" id="{0B80A698-8408-4889-B841-7FACBAC62480}"/>
              </a:ext>
            </a:extLst>
          </p:cNvPr>
          <p:cNvSpPr>
            <a:spLocks noGrp="1"/>
          </p:cNvSpPr>
          <p:nvPr>
            <p:ph type="sldNum" sz="quarter" idx="12"/>
          </p:nvPr>
        </p:nvSpPr>
        <p:spPr/>
        <p:txBody>
          <a:bodyPr/>
          <a:lstStyle/>
          <a:p>
            <a:fld id="{89B48E47-33F1-4C26-8211-928D7249E7DD}" type="slidenum">
              <a:rPr lang="en-US" smtClean="0"/>
              <a:t>26</a:t>
            </a:fld>
            <a:endParaRPr lang="en-US"/>
          </a:p>
        </p:txBody>
      </p:sp>
      <p:sp>
        <p:nvSpPr>
          <p:cNvPr id="11" name="TextBox 10">
            <a:extLst>
              <a:ext uri="{FF2B5EF4-FFF2-40B4-BE49-F238E27FC236}">
                <a16:creationId xmlns:a16="http://schemas.microsoft.com/office/drawing/2014/main" id="{27F904C9-E162-4BB3-A4AC-15BE9F46602C}"/>
              </a:ext>
            </a:extLst>
          </p:cNvPr>
          <p:cNvSpPr txBox="1"/>
          <p:nvPr/>
        </p:nvSpPr>
        <p:spPr>
          <a:xfrm>
            <a:off x="945396" y="991626"/>
            <a:ext cx="10625380" cy="830997"/>
          </a:xfrm>
          <a:prstGeom prst="rect">
            <a:avLst/>
          </a:prstGeom>
          <a:noFill/>
        </p:spPr>
        <p:txBody>
          <a:bodyPr wrap="square" rtlCol="0">
            <a:spAutoFit/>
          </a:bodyPr>
          <a:lstStyle/>
          <a:p>
            <a:r>
              <a:rPr lang="en-US" sz="2400" dirty="0"/>
              <a:t>Algebra can be applied to the Work-Energy equation to determine the theoretical velocity of the cart just when the rubber band becomes fully relaxed (Force=0):</a:t>
            </a:r>
            <a:endParaRPr lang="en-US" sz="2400" baseline="30000" dirty="0"/>
          </a:p>
        </p:txBody>
      </p:sp>
      <p:sp>
        <p:nvSpPr>
          <p:cNvPr id="13" name="TextBox 12">
            <a:extLst>
              <a:ext uri="{FF2B5EF4-FFF2-40B4-BE49-F238E27FC236}">
                <a16:creationId xmlns:a16="http://schemas.microsoft.com/office/drawing/2014/main" id="{DF334530-425C-4630-95FE-D7D81EA6FEF1}"/>
              </a:ext>
            </a:extLst>
          </p:cNvPr>
          <p:cNvSpPr txBox="1"/>
          <p:nvPr/>
        </p:nvSpPr>
        <p:spPr>
          <a:xfrm>
            <a:off x="3109817" y="4864862"/>
            <a:ext cx="6225578" cy="461665"/>
          </a:xfrm>
          <a:prstGeom prst="rect">
            <a:avLst/>
          </a:prstGeom>
          <a:noFill/>
        </p:spPr>
        <p:txBody>
          <a:bodyPr wrap="square" rtlCol="0">
            <a:spAutoFit/>
          </a:bodyPr>
          <a:lstStyle/>
          <a:p>
            <a:r>
              <a:rPr lang="en-US" sz="2400" b="1" dirty="0">
                <a:cs typeface="Times New Roman"/>
              </a:rPr>
              <a:t>Vel</a:t>
            </a:r>
            <a:r>
              <a:rPr lang="en-US" sz="2400" dirty="0">
                <a:cs typeface="Times New Roman"/>
              </a:rPr>
              <a:t>   =     1.12 m/sec   </a:t>
            </a:r>
            <a:r>
              <a:rPr lang="en-US" sz="2400" b="1" dirty="0">
                <a:cs typeface="Times New Roman"/>
              </a:rPr>
              <a:t>  </a:t>
            </a:r>
            <a:endParaRPr lang="en-US" sz="2400" b="1" dirty="0"/>
          </a:p>
        </p:txBody>
      </p:sp>
      <p:grpSp>
        <p:nvGrpSpPr>
          <p:cNvPr id="12" name="Group 11">
            <a:extLst>
              <a:ext uri="{FF2B5EF4-FFF2-40B4-BE49-F238E27FC236}">
                <a16:creationId xmlns:a16="http://schemas.microsoft.com/office/drawing/2014/main" id="{19A4FCA7-A7F6-4F3C-8E3F-775088A1C15B}"/>
              </a:ext>
            </a:extLst>
          </p:cNvPr>
          <p:cNvGrpSpPr/>
          <p:nvPr/>
        </p:nvGrpSpPr>
        <p:grpSpPr>
          <a:xfrm>
            <a:off x="3088048" y="2440848"/>
            <a:ext cx="6225578" cy="1041547"/>
            <a:chOff x="2209860" y="4571494"/>
            <a:chExt cx="6225578" cy="1041547"/>
          </a:xfrm>
        </p:grpSpPr>
        <p:sp>
          <p:nvSpPr>
            <p:cNvPr id="14" name="TextBox 13">
              <a:extLst>
                <a:ext uri="{FF2B5EF4-FFF2-40B4-BE49-F238E27FC236}">
                  <a16:creationId xmlns:a16="http://schemas.microsoft.com/office/drawing/2014/main" id="{B916E2DF-C55D-4906-BA74-22017EBE456A}"/>
                </a:ext>
              </a:extLst>
            </p:cNvPr>
            <p:cNvSpPr txBox="1"/>
            <p:nvPr/>
          </p:nvSpPr>
          <p:spPr>
            <a:xfrm>
              <a:off x="2209860" y="4782044"/>
              <a:ext cx="6225578" cy="830997"/>
            </a:xfrm>
            <a:prstGeom prst="rect">
              <a:avLst/>
            </a:prstGeom>
            <a:noFill/>
          </p:spPr>
          <p:txBody>
            <a:bodyPr wrap="square" rtlCol="0">
              <a:spAutoFit/>
            </a:bodyPr>
            <a:lstStyle/>
            <a:p>
              <a:r>
                <a:rPr lang="en-US" sz="2400" b="1" dirty="0">
                  <a:cs typeface="Times New Roman"/>
                </a:rPr>
                <a:t>Vel</a:t>
              </a:r>
              <a:r>
                <a:rPr lang="en-US" sz="2400" dirty="0">
                  <a:cs typeface="Times New Roman"/>
                </a:rPr>
                <a:t>   =             ( 2  x  Work )   /   Mass</a:t>
              </a:r>
            </a:p>
            <a:p>
              <a:endParaRPr lang="en-US" sz="2400" dirty="0">
                <a:cs typeface="Times New Roman"/>
              </a:endParaRPr>
            </a:p>
          </p:txBody>
        </p:sp>
        <p:grpSp>
          <p:nvGrpSpPr>
            <p:cNvPr id="15" name="Group 14">
              <a:extLst>
                <a:ext uri="{FF2B5EF4-FFF2-40B4-BE49-F238E27FC236}">
                  <a16:creationId xmlns:a16="http://schemas.microsoft.com/office/drawing/2014/main" id="{8E7D1F60-4536-4CD3-A478-4E485318D421}"/>
                </a:ext>
              </a:extLst>
            </p:cNvPr>
            <p:cNvGrpSpPr/>
            <p:nvPr/>
          </p:nvGrpSpPr>
          <p:grpSpPr>
            <a:xfrm>
              <a:off x="3467436" y="4571494"/>
              <a:ext cx="4728105" cy="753979"/>
              <a:chOff x="4443663" y="2310063"/>
              <a:chExt cx="4459705" cy="753979"/>
            </a:xfrm>
          </p:grpSpPr>
          <p:cxnSp>
            <p:nvCxnSpPr>
              <p:cNvPr id="16" name="Straight Connector 15">
                <a:extLst>
                  <a:ext uri="{FF2B5EF4-FFF2-40B4-BE49-F238E27FC236}">
                    <a16:creationId xmlns:a16="http://schemas.microsoft.com/office/drawing/2014/main" id="{7FD02964-DDAF-4301-8215-EFE2723892B3}"/>
                  </a:ext>
                </a:extLst>
              </p:cNvPr>
              <p:cNvCxnSpPr/>
              <p:nvPr/>
            </p:nvCxnSpPr>
            <p:spPr>
              <a:xfrm>
                <a:off x="4443663" y="2698973"/>
                <a:ext cx="144379" cy="34902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9402DFB-8463-4403-81E5-85792BF0AED9}"/>
                  </a:ext>
                </a:extLst>
              </p:cNvPr>
              <p:cNvCxnSpPr/>
              <p:nvPr/>
            </p:nvCxnSpPr>
            <p:spPr>
              <a:xfrm flipV="1">
                <a:off x="4588042" y="2310063"/>
                <a:ext cx="128337" cy="7539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5BF6613-F3F5-4365-9828-B47ECD59491D}"/>
                  </a:ext>
                </a:extLst>
              </p:cNvPr>
              <p:cNvCxnSpPr>
                <a:cxnSpLocks/>
              </p:cNvCxnSpPr>
              <p:nvPr/>
            </p:nvCxnSpPr>
            <p:spPr>
              <a:xfrm>
                <a:off x="4716379" y="2326105"/>
                <a:ext cx="4186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008757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9B43D7-D4CE-45F9-981E-B6B781B878A7}"/>
              </a:ext>
            </a:extLst>
          </p:cNvPr>
          <p:cNvSpPr>
            <a:spLocks noGrp="1"/>
          </p:cNvSpPr>
          <p:nvPr>
            <p:ph type="sldNum" sz="quarter" idx="12"/>
          </p:nvPr>
        </p:nvSpPr>
        <p:spPr/>
        <p:txBody>
          <a:bodyPr/>
          <a:lstStyle/>
          <a:p>
            <a:fld id="{89B48E47-33F1-4C26-8211-928D7249E7DD}" type="slidenum">
              <a:rPr lang="en-US" smtClean="0"/>
              <a:t>27</a:t>
            </a:fld>
            <a:endParaRPr lang="en-US"/>
          </a:p>
        </p:txBody>
      </p:sp>
      <p:sp>
        <p:nvSpPr>
          <p:cNvPr id="4" name="TextBox 3">
            <a:extLst>
              <a:ext uri="{FF2B5EF4-FFF2-40B4-BE49-F238E27FC236}">
                <a16:creationId xmlns:a16="http://schemas.microsoft.com/office/drawing/2014/main" id="{86EF6F7A-803E-4B1B-93A8-5A5C375999A0}"/>
              </a:ext>
            </a:extLst>
          </p:cNvPr>
          <p:cNvSpPr txBox="1"/>
          <p:nvPr/>
        </p:nvSpPr>
        <p:spPr>
          <a:xfrm>
            <a:off x="1548192" y="4797084"/>
            <a:ext cx="4247847" cy="707886"/>
          </a:xfrm>
          <a:prstGeom prst="rect">
            <a:avLst/>
          </a:prstGeom>
          <a:noFill/>
        </p:spPr>
        <p:txBody>
          <a:bodyPr wrap="square" rtlCol="0">
            <a:spAutoFit/>
          </a:bodyPr>
          <a:lstStyle/>
          <a:p>
            <a:pPr algn="ctr"/>
            <a:r>
              <a:rPr lang="en-US" sz="2000" dirty="0"/>
              <a:t>Rubber Band fully stretched (10 cm)</a:t>
            </a:r>
          </a:p>
          <a:p>
            <a:pPr algn="ctr"/>
            <a:r>
              <a:rPr lang="en-US" sz="2000" dirty="0"/>
              <a:t>Force = 5.25 N </a:t>
            </a:r>
          </a:p>
        </p:txBody>
      </p:sp>
      <p:sp>
        <p:nvSpPr>
          <p:cNvPr id="6" name="TextBox 5">
            <a:extLst>
              <a:ext uri="{FF2B5EF4-FFF2-40B4-BE49-F238E27FC236}">
                <a16:creationId xmlns:a16="http://schemas.microsoft.com/office/drawing/2014/main" id="{399CE942-FD7C-4DDE-B73D-20B91722EE2B}"/>
              </a:ext>
            </a:extLst>
          </p:cNvPr>
          <p:cNvSpPr txBox="1"/>
          <p:nvPr/>
        </p:nvSpPr>
        <p:spPr>
          <a:xfrm>
            <a:off x="7592150" y="4797084"/>
            <a:ext cx="1855466" cy="707886"/>
          </a:xfrm>
          <a:prstGeom prst="rect">
            <a:avLst/>
          </a:prstGeom>
          <a:noFill/>
        </p:spPr>
        <p:txBody>
          <a:bodyPr wrap="square" rtlCol="0">
            <a:spAutoFit/>
          </a:bodyPr>
          <a:lstStyle/>
          <a:p>
            <a:pPr algn="ctr"/>
            <a:r>
              <a:rPr lang="en-US" sz="2000" dirty="0"/>
              <a:t>Cart Released</a:t>
            </a:r>
          </a:p>
          <a:p>
            <a:pPr algn="ctr"/>
            <a:r>
              <a:rPr lang="en-US" sz="2000" dirty="0"/>
              <a:t>Force = 0 N</a:t>
            </a:r>
          </a:p>
        </p:txBody>
      </p:sp>
      <p:sp>
        <p:nvSpPr>
          <p:cNvPr id="7" name="TextBox 6">
            <a:extLst>
              <a:ext uri="{FF2B5EF4-FFF2-40B4-BE49-F238E27FC236}">
                <a16:creationId xmlns:a16="http://schemas.microsoft.com/office/drawing/2014/main" id="{6FC35F97-89C8-4881-829F-41C10DA48A25}"/>
              </a:ext>
            </a:extLst>
          </p:cNvPr>
          <p:cNvSpPr txBox="1"/>
          <p:nvPr/>
        </p:nvSpPr>
        <p:spPr>
          <a:xfrm>
            <a:off x="1847557" y="5863941"/>
            <a:ext cx="8496885" cy="461665"/>
          </a:xfrm>
          <a:prstGeom prst="rect">
            <a:avLst/>
          </a:prstGeom>
          <a:noFill/>
        </p:spPr>
        <p:txBody>
          <a:bodyPr wrap="square" rtlCol="0">
            <a:spAutoFit/>
          </a:bodyPr>
          <a:lstStyle/>
          <a:p>
            <a:r>
              <a:rPr lang="en-US" sz="2400" i="1" dirty="0">
                <a:solidFill>
                  <a:srgbClr val="0070C0"/>
                </a:solidFill>
              </a:rPr>
              <a:t>See the companion </a:t>
            </a:r>
            <a:r>
              <a:rPr lang="en-US" sz="2400" i="1" dirty="0" err="1">
                <a:solidFill>
                  <a:srgbClr val="0070C0"/>
                </a:solidFill>
              </a:rPr>
              <a:t>LabRat</a:t>
            </a:r>
            <a:r>
              <a:rPr lang="en-US" sz="2400" i="1" dirty="0">
                <a:solidFill>
                  <a:srgbClr val="0070C0"/>
                </a:solidFill>
              </a:rPr>
              <a:t> Video to see the experiment in action…</a:t>
            </a:r>
          </a:p>
        </p:txBody>
      </p:sp>
      <p:sp>
        <p:nvSpPr>
          <p:cNvPr id="8" name="TextBox 7">
            <a:extLst>
              <a:ext uri="{FF2B5EF4-FFF2-40B4-BE49-F238E27FC236}">
                <a16:creationId xmlns:a16="http://schemas.microsoft.com/office/drawing/2014/main" id="{C1156D02-9363-4A41-BE4D-505AFEE566EC}"/>
              </a:ext>
            </a:extLst>
          </p:cNvPr>
          <p:cNvSpPr txBox="1"/>
          <p:nvPr/>
        </p:nvSpPr>
        <p:spPr>
          <a:xfrm>
            <a:off x="2696157" y="448603"/>
            <a:ext cx="7399605" cy="461665"/>
          </a:xfrm>
          <a:prstGeom prst="rect">
            <a:avLst/>
          </a:prstGeom>
          <a:noFill/>
        </p:spPr>
        <p:txBody>
          <a:bodyPr wrap="square" rtlCol="0">
            <a:spAutoFit/>
          </a:bodyPr>
          <a:lstStyle/>
          <a:p>
            <a:r>
              <a:rPr lang="en-US" sz="2400" dirty="0"/>
              <a:t>Step 4:  Conduct the experiment – make multiple trials</a:t>
            </a:r>
          </a:p>
        </p:txBody>
      </p:sp>
      <p:pic>
        <p:nvPicPr>
          <p:cNvPr id="10" name="Picture 9">
            <a:extLst>
              <a:ext uri="{FF2B5EF4-FFF2-40B4-BE49-F238E27FC236}">
                <a16:creationId xmlns:a16="http://schemas.microsoft.com/office/drawing/2014/main" id="{9DAB9329-6366-4B0B-8991-7407403216C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47557" y="1512033"/>
            <a:ext cx="3901440" cy="2926080"/>
          </a:xfrm>
          <a:prstGeom prst="rect">
            <a:avLst/>
          </a:prstGeom>
        </p:spPr>
      </p:pic>
      <p:pic>
        <p:nvPicPr>
          <p:cNvPr id="12" name="Picture 11">
            <a:extLst>
              <a:ext uri="{FF2B5EF4-FFF2-40B4-BE49-F238E27FC236}">
                <a16:creationId xmlns:a16="http://schemas.microsoft.com/office/drawing/2014/main" id="{DDF3AE39-C418-4C08-8FB4-5162C8C7C57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72259" y="1512033"/>
            <a:ext cx="3876681" cy="2907511"/>
          </a:xfrm>
          <a:prstGeom prst="rect">
            <a:avLst/>
          </a:prstGeom>
        </p:spPr>
      </p:pic>
      <p:cxnSp>
        <p:nvCxnSpPr>
          <p:cNvPr id="13" name="Straight Arrow Connector 12">
            <a:extLst>
              <a:ext uri="{FF2B5EF4-FFF2-40B4-BE49-F238E27FC236}">
                <a16:creationId xmlns:a16="http://schemas.microsoft.com/office/drawing/2014/main" id="{D2F72837-A28E-4A8B-86F5-9EFF4A816985}"/>
              </a:ext>
            </a:extLst>
          </p:cNvPr>
          <p:cNvCxnSpPr>
            <a:cxnSpLocks/>
          </p:cNvCxnSpPr>
          <p:nvPr/>
        </p:nvCxnSpPr>
        <p:spPr>
          <a:xfrm flipV="1">
            <a:off x="8861386" y="2855742"/>
            <a:ext cx="831254" cy="100905"/>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4326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D520962-E078-4356-A376-83592A45FF93}"/>
              </a:ext>
            </a:extLst>
          </p:cNvPr>
          <p:cNvSpPr txBox="1"/>
          <p:nvPr/>
        </p:nvSpPr>
        <p:spPr>
          <a:xfrm>
            <a:off x="5345723" y="1937821"/>
            <a:ext cx="5641145" cy="3046988"/>
          </a:xfrm>
          <a:prstGeom prst="rect">
            <a:avLst/>
          </a:prstGeom>
          <a:noFill/>
        </p:spPr>
        <p:txBody>
          <a:bodyPr wrap="square" rtlCol="0">
            <a:spAutoFit/>
          </a:bodyPr>
          <a:lstStyle/>
          <a:p>
            <a:r>
              <a:rPr lang="en-US" sz="2400" dirty="0"/>
              <a:t>A ultrasonic motion sensor was used to measure the velocity as a function of time during the test.</a:t>
            </a:r>
          </a:p>
          <a:p>
            <a:endParaRPr lang="en-US" sz="2400" dirty="0"/>
          </a:p>
          <a:p>
            <a:r>
              <a:rPr lang="en-US" sz="2400" dirty="0">
                <a:solidFill>
                  <a:srgbClr val="0070C0"/>
                </a:solidFill>
              </a:rPr>
              <a:t>Alternate Data Collection Method: </a:t>
            </a:r>
            <a:r>
              <a:rPr lang="en-US" sz="2400" dirty="0"/>
              <a:t>A ruler could have been placed along the track and then video frames could be counted to obtain velocity data… </a:t>
            </a:r>
          </a:p>
        </p:txBody>
      </p:sp>
      <p:sp>
        <p:nvSpPr>
          <p:cNvPr id="8" name="TextBox 7">
            <a:extLst>
              <a:ext uri="{FF2B5EF4-FFF2-40B4-BE49-F238E27FC236}">
                <a16:creationId xmlns:a16="http://schemas.microsoft.com/office/drawing/2014/main" id="{A6BA87EC-BB55-4D8F-8308-4F253760F62A}"/>
              </a:ext>
            </a:extLst>
          </p:cNvPr>
          <p:cNvSpPr txBox="1"/>
          <p:nvPr/>
        </p:nvSpPr>
        <p:spPr>
          <a:xfrm>
            <a:off x="3926114" y="191337"/>
            <a:ext cx="4339771" cy="584775"/>
          </a:xfrm>
          <a:prstGeom prst="rect">
            <a:avLst/>
          </a:prstGeom>
          <a:noFill/>
        </p:spPr>
        <p:txBody>
          <a:bodyPr wrap="square" rtlCol="0">
            <a:spAutoFit/>
          </a:bodyPr>
          <a:lstStyle/>
          <a:p>
            <a:pPr algn="ctr"/>
            <a:r>
              <a:rPr lang="en-US" sz="3200" dirty="0">
                <a:solidFill>
                  <a:srgbClr val="FF0000"/>
                </a:solidFill>
              </a:rPr>
              <a:t>Experimental Results</a:t>
            </a:r>
          </a:p>
        </p:txBody>
      </p:sp>
      <p:sp>
        <p:nvSpPr>
          <p:cNvPr id="2" name="Slide Number Placeholder 1">
            <a:extLst>
              <a:ext uri="{FF2B5EF4-FFF2-40B4-BE49-F238E27FC236}">
                <a16:creationId xmlns:a16="http://schemas.microsoft.com/office/drawing/2014/main" id="{45794DD5-812B-410D-A972-7C0A8724EB5F}"/>
              </a:ext>
            </a:extLst>
          </p:cNvPr>
          <p:cNvSpPr>
            <a:spLocks noGrp="1"/>
          </p:cNvSpPr>
          <p:nvPr>
            <p:ph type="sldNum" sz="quarter" idx="12"/>
          </p:nvPr>
        </p:nvSpPr>
        <p:spPr/>
        <p:txBody>
          <a:bodyPr/>
          <a:lstStyle/>
          <a:p>
            <a:fld id="{89B48E47-33F1-4C26-8211-928D7249E7DD}" type="slidenum">
              <a:rPr lang="en-US" smtClean="0"/>
              <a:t>28</a:t>
            </a:fld>
            <a:endParaRPr lang="en-US"/>
          </a:p>
        </p:txBody>
      </p:sp>
      <p:sp>
        <p:nvSpPr>
          <p:cNvPr id="7" name="TextBox 6">
            <a:extLst>
              <a:ext uri="{FF2B5EF4-FFF2-40B4-BE49-F238E27FC236}">
                <a16:creationId xmlns:a16="http://schemas.microsoft.com/office/drawing/2014/main" id="{F6939CC7-D6BC-4AFF-ABCA-4A428C673D80}"/>
              </a:ext>
            </a:extLst>
          </p:cNvPr>
          <p:cNvSpPr txBox="1"/>
          <p:nvPr/>
        </p:nvSpPr>
        <p:spPr>
          <a:xfrm>
            <a:off x="1561514" y="867662"/>
            <a:ext cx="9566030" cy="461665"/>
          </a:xfrm>
          <a:prstGeom prst="rect">
            <a:avLst/>
          </a:prstGeom>
          <a:noFill/>
        </p:spPr>
        <p:txBody>
          <a:bodyPr wrap="square" rtlCol="0">
            <a:spAutoFit/>
          </a:bodyPr>
          <a:lstStyle/>
          <a:p>
            <a:r>
              <a:rPr lang="en-US" sz="2400" dirty="0"/>
              <a:t>Step 5:  Compile the experimental data from multiple experimental trials</a:t>
            </a:r>
          </a:p>
        </p:txBody>
      </p:sp>
      <p:pic>
        <p:nvPicPr>
          <p:cNvPr id="10" name="Picture 9">
            <a:extLst>
              <a:ext uri="{FF2B5EF4-FFF2-40B4-BE49-F238E27FC236}">
                <a16:creationId xmlns:a16="http://schemas.microsoft.com/office/drawing/2014/main" id="{C1CD9C71-1746-435A-AB34-445FE8C74E38}"/>
              </a:ext>
            </a:extLst>
          </p:cNvPr>
          <p:cNvPicPr>
            <a:picLocks noChangeAspect="1"/>
          </p:cNvPicPr>
          <p:nvPr/>
        </p:nvPicPr>
        <p:blipFill>
          <a:blip r:embed="rId2"/>
          <a:stretch>
            <a:fillRect/>
          </a:stretch>
        </p:blipFill>
        <p:spPr>
          <a:xfrm>
            <a:off x="2313350" y="1721561"/>
            <a:ext cx="2019498" cy="3848840"/>
          </a:xfrm>
          <a:prstGeom prst="rect">
            <a:avLst/>
          </a:prstGeom>
        </p:spPr>
      </p:pic>
    </p:spTree>
    <p:extLst>
      <p:ext uri="{BB962C8B-B14F-4D97-AF65-F5344CB8AC3E}">
        <p14:creationId xmlns:p14="http://schemas.microsoft.com/office/powerpoint/2010/main" val="3032050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7FF796-1A63-4E4F-9FF8-3C7B2A661DB6}"/>
              </a:ext>
            </a:extLst>
          </p:cNvPr>
          <p:cNvSpPr>
            <a:spLocks noGrp="1"/>
          </p:cNvSpPr>
          <p:nvPr>
            <p:ph type="sldNum" sz="quarter" idx="12"/>
          </p:nvPr>
        </p:nvSpPr>
        <p:spPr/>
        <p:txBody>
          <a:bodyPr/>
          <a:lstStyle/>
          <a:p>
            <a:fld id="{89B48E47-33F1-4C26-8211-928D7249E7DD}" type="slidenum">
              <a:rPr lang="en-US" smtClean="0"/>
              <a:t>29</a:t>
            </a:fld>
            <a:endParaRPr lang="en-US"/>
          </a:p>
        </p:txBody>
      </p:sp>
      <p:graphicFrame>
        <p:nvGraphicFramePr>
          <p:cNvPr id="4" name="Table 3">
            <a:extLst>
              <a:ext uri="{FF2B5EF4-FFF2-40B4-BE49-F238E27FC236}">
                <a16:creationId xmlns:a16="http://schemas.microsoft.com/office/drawing/2014/main" id="{4960573A-1FFE-41A3-BBAF-EFAA5F1966FF}"/>
              </a:ext>
            </a:extLst>
          </p:cNvPr>
          <p:cNvGraphicFramePr>
            <a:graphicFrameLocks noGrp="1"/>
          </p:cNvGraphicFramePr>
          <p:nvPr>
            <p:extLst>
              <p:ext uri="{D42A27DB-BD31-4B8C-83A1-F6EECF244321}">
                <p14:modId xmlns:p14="http://schemas.microsoft.com/office/powerpoint/2010/main" val="1011072932"/>
              </p:ext>
            </p:extLst>
          </p:nvPr>
        </p:nvGraphicFramePr>
        <p:xfrm>
          <a:off x="3102316" y="1267794"/>
          <a:ext cx="5508284" cy="1112520"/>
        </p:xfrm>
        <a:graphic>
          <a:graphicData uri="http://schemas.openxmlformats.org/drawingml/2006/table">
            <a:tbl>
              <a:tblPr firstRow="1" bandRow="1">
                <a:tableStyleId>{5C22544A-7EE6-4342-B048-85BDC9FD1C3A}</a:tableStyleId>
              </a:tblPr>
              <a:tblGrid>
                <a:gridCol w="2754142">
                  <a:extLst>
                    <a:ext uri="{9D8B030D-6E8A-4147-A177-3AD203B41FA5}">
                      <a16:colId xmlns:a16="http://schemas.microsoft.com/office/drawing/2014/main" val="1610047216"/>
                    </a:ext>
                  </a:extLst>
                </a:gridCol>
                <a:gridCol w="2754142">
                  <a:extLst>
                    <a:ext uri="{9D8B030D-6E8A-4147-A177-3AD203B41FA5}">
                      <a16:colId xmlns:a16="http://schemas.microsoft.com/office/drawing/2014/main" val="458037406"/>
                    </a:ext>
                  </a:extLst>
                </a:gridCol>
              </a:tblGrid>
              <a:tr h="370840">
                <a:tc>
                  <a:txBody>
                    <a:bodyPr/>
                    <a:lstStyle/>
                    <a:p>
                      <a:endParaRPr lang="en-US" dirty="0"/>
                    </a:p>
                  </a:txBody>
                  <a:tcPr/>
                </a:tc>
                <a:tc>
                  <a:txBody>
                    <a:bodyPr/>
                    <a:lstStyle/>
                    <a:p>
                      <a:pPr algn="ctr"/>
                      <a:r>
                        <a:rPr lang="en-US" dirty="0"/>
                        <a:t>Cart Velocity</a:t>
                      </a:r>
                    </a:p>
                  </a:txBody>
                  <a:tcPr/>
                </a:tc>
                <a:extLst>
                  <a:ext uri="{0D108BD9-81ED-4DB2-BD59-A6C34878D82A}">
                    <a16:rowId xmlns:a16="http://schemas.microsoft.com/office/drawing/2014/main" val="757532933"/>
                  </a:ext>
                </a:extLst>
              </a:tr>
              <a:tr h="370840">
                <a:tc>
                  <a:txBody>
                    <a:bodyPr/>
                    <a:lstStyle/>
                    <a:p>
                      <a:r>
                        <a:rPr lang="en-US" dirty="0"/>
                        <a:t>Theoretical</a:t>
                      </a:r>
                    </a:p>
                  </a:txBody>
                  <a:tcPr/>
                </a:tc>
                <a:tc>
                  <a:txBody>
                    <a:bodyPr/>
                    <a:lstStyle/>
                    <a:p>
                      <a:pPr algn="ctr"/>
                      <a:r>
                        <a:rPr lang="en-US" dirty="0"/>
                        <a:t>1.12</a:t>
                      </a:r>
                    </a:p>
                  </a:txBody>
                  <a:tcPr/>
                </a:tc>
                <a:extLst>
                  <a:ext uri="{0D108BD9-81ED-4DB2-BD59-A6C34878D82A}">
                    <a16:rowId xmlns:a16="http://schemas.microsoft.com/office/drawing/2014/main" val="176645798"/>
                  </a:ext>
                </a:extLst>
              </a:tr>
              <a:tr h="370840">
                <a:tc>
                  <a:txBody>
                    <a:bodyPr/>
                    <a:lstStyle/>
                    <a:p>
                      <a:r>
                        <a:rPr lang="en-US" dirty="0"/>
                        <a:t>Measured</a:t>
                      </a:r>
                    </a:p>
                  </a:txBody>
                  <a:tcPr/>
                </a:tc>
                <a:tc>
                  <a:txBody>
                    <a:bodyPr/>
                    <a:lstStyle/>
                    <a:p>
                      <a:pPr algn="ctr"/>
                      <a:r>
                        <a:rPr lang="en-US" dirty="0"/>
                        <a:t>1.05</a:t>
                      </a:r>
                    </a:p>
                  </a:txBody>
                  <a:tcPr/>
                </a:tc>
                <a:extLst>
                  <a:ext uri="{0D108BD9-81ED-4DB2-BD59-A6C34878D82A}">
                    <a16:rowId xmlns:a16="http://schemas.microsoft.com/office/drawing/2014/main" val="3253976128"/>
                  </a:ext>
                </a:extLst>
              </a:tr>
            </a:tbl>
          </a:graphicData>
        </a:graphic>
      </p:graphicFrame>
      <p:sp>
        <p:nvSpPr>
          <p:cNvPr id="5" name="TextBox 4">
            <a:extLst>
              <a:ext uri="{FF2B5EF4-FFF2-40B4-BE49-F238E27FC236}">
                <a16:creationId xmlns:a16="http://schemas.microsoft.com/office/drawing/2014/main" id="{0C188040-EA30-4EC1-9CCE-9211C30D8E59}"/>
              </a:ext>
            </a:extLst>
          </p:cNvPr>
          <p:cNvSpPr txBox="1"/>
          <p:nvPr/>
        </p:nvSpPr>
        <p:spPr>
          <a:xfrm>
            <a:off x="991185" y="2807790"/>
            <a:ext cx="10262969" cy="1569660"/>
          </a:xfrm>
          <a:prstGeom prst="rect">
            <a:avLst/>
          </a:prstGeom>
          <a:noFill/>
        </p:spPr>
        <p:txBody>
          <a:bodyPr wrap="square" rtlCol="0">
            <a:spAutoFit/>
          </a:bodyPr>
          <a:lstStyle/>
          <a:p>
            <a:r>
              <a:rPr lang="en-US" sz="2400" dirty="0"/>
              <a:t>The variation between the theoretical result and the experimental result is about 5%.  Considering the crudity of the experimental set up (wooden cart + wooden track + rubber band spring + resolution of the digital scale and motion detector) the results can be considered reasonable.</a:t>
            </a:r>
          </a:p>
        </p:txBody>
      </p:sp>
      <p:sp>
        <p:nvSpPr>
          <p:cNvPr id="7" name="TextBox 6">
            <a:extLst>
              <a:ext uri="{FF2B5EF4-FFF2-40B4-BE49-F238E27FC236}">
                <a16:creationId xmlns:a16="http://schemas.microsoft.com/office/drawing/2014/main" id="{81B06291-0B65-4861-AA06-C12A3D8B1197}"/>
              </a:ext>
            </a:extLst>
          </p:cNvPr>
          <p:cNvSpPr txBox="1"/>
          <p:nvPr/>
        </p:nvSpPr>
        <p:spPr>
          <a:xfrm>
            <a:off x="2888564" y="378653"/>
            <a:ext cx="6189784" cy="461665"/>
          </a:xfrm>
          <a:prstGeom prst="rect">
            <a:avLst/>
          </a:prstGeom>
          <a:noFill/>
        </p:spPr>
        <p:txBody>
          <a:bodyPr wrap="square" rtlCol="0">
            <a:spAutoFit/>
          </a:bodyPr>
          <a:lstStyle/>
          <a:p>
            <a:r>
              <a:rPr lang="en-US" sz="2400" dirty="0"/>
              <a:t>Step 6:  Compare results and draw conclusions</a:t>
            </a:r>
          </a:p>
        </p:txBody>
      </p:sp>
    </p:spTree>
    <p:extLst>
      <p:ext uri="{BB962C8B-B14F-4D97-AF65-F5344CB8AC3E}">
        <p14:creationId xmlns:p14="http://schemas.microsoft.com/office/powerpoint/2010/main" val="3364873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9EB290-EC16-46EF-ADE2-6E22DFF23A2C}"/>
              </a:ext>
            </a:extLst>
          </p:cNvPr>
          <p:cNvSpPr>
            <a:spLocks noGrp="1"/>
          </p:cNvSpPr>
          <p:nvPr>
            <p:ph type="sldNum" sz="quarter" idx="12"/>
          </p:nvPr>
        </p:nvSpPr>
        <p:spPr/>
        <p:txBody>
          <a:bodyPr/>
          <a:lstStyle/>
          <a:p>
            <a:fld id="{89B48E47-33F1-4C26-8211-928D7249E7DD}" type="slidenum">
              <a:rPr lang="en-US" smtClean="0"/>
              <a:t>3</a:t>
            </a:fld>
            <a:endParaRPr lang="en-US"/>
          </a:p>
        </p:txBody>
      </p:sp>
      <p:sp>
        <p:nvSpPr>
          <p:cNvPr id="3" name="TextBox 2">
            <a:extLst>
              <a:ext uri="{FF2B5EF4-FFF2-40B4-BE49-F238E27FC236}">
                <a16:creationId xmlns:a16="http://schemas.microsoft.com/office/drawing/2014/main" id="{4F44D1C5-AD12-4EA6-8118-96ECDAFC7B7D}"/>
              </a:ext>
            </a:extLst>
          </p:cNvPr>
          <p:cNvSpPr txBox="1"/>
          <p:nvPr/>
        </p:nvSpPr>
        <p:spPr>
          <a:xfrm>
            <a:off x="3429840" y="182878"/>
            <a:ext cx="4588745" cy="584775"/>
          </a:xfrm>
          <a:prstGeom prst="rect">
            <a:avLst/>
          </a:prstGeom>
          <a:noFill/>
        </p:spPr>
        <p:txBody>
          <a:bodyPr wrap="square" rtlCol="0">
            <a:spAutoFit/>
          </a:bodyPr>
          <a:lstStyle/>
          <a:p>
            <a:pPr algn="ctr"/>
            <a:r>
              <a:rPr lang="en-US" sz="3200" dirty="0">
                <a:solidFill>
                  <a:srgbClr val="FF0000"/>
                </a:solidFill>
              </a:rPr>
              <a:t>Mechanical </a:t>
            </a:r>
            <a:r>
              <a:rPr lang="en-US" sz="3200" u="sng" dirty="0">
                <a:solidFill>
                  <a:srgbClr val="FF0000"/>
                </a:solidFill>
              </a:rPr>
              <a:t>Energy</a:t>
            </a:r>
          </a:p>
        </p:txBody>
      </p:sp>
      <p:sp>
        <p:nvSpPr>
          <p:cNvPr id="7" name="TextBox 6">
            <a:extLst>
              <a:ext uri="{FF2B5EF4-FFF2-40B4-BE49-F238E27FC236}">
                <a16:creationId xmlns:a16="http://schemas.microsoft.com/office/drawing/2014/main" id="{7505B9D9-0AAC-4C76-A801-59B16DBC6807}"/>
              </a:ext>
            </a:extLst>
          </p:cNvPr>
          <p:cNvSpPr txBox="1"/>
          <p:nvPr/>
        </p:nvSpPr>
        <p:spPr>
          <a:xfrm>
            <a:off x="992944" y="1166963"/>
            <a:ext cx="9740705" cy="1200329"/>
          </a:xfrm>
          <a:prstGeom prst="rect">
            <a:avLst/>
          </a:prstGeom>
          <a:noFill/>
        </p:spPr>
        <p:txBody>
          <a:bodyPr wrap="square" rtlCol="0">
            <a:spAutoFit/>
          </a:bodyPr>
          <a:lstStyle/>
          <a:p>
            <a:r>
              <a:rPr lang="en-US" sz="2400" dirty="0"/>
              <a:t>While Mechanical Work is fairly easy to comprehend (it’s a force acting over some distance…), </a:t>
            </a:r>
            <a:r>
              <a:rPr lang="en-US" sz="2400" b="1" dirty="0"/>
              <a:t>Mechanical Energy</a:t>
            </a:r>
            <a:r>
              <a:rPr lang="en-US" sz="2400" dirty="0"/>
              <a:t> is a little more difficult to mentally visualize.</a:t>
            </a:r>
          </a:p>
        </p:txBody>
      </p:sp>
      <p:sp>
        <p:nvSpPr>
          <p:cNvPr id="4" name="TextBox 3">
            <a:extLst>
              <a:ext uri="{FF2B5EF4-FFF2-40B4-BE49-F238E27FC236}">
                <a16:creationId xmlns:a16="http://schemas.microsoft.com/office/drawing/2014/main" id="{8AB220B8-C601-4EF1-B370-B7C9A3D8AF8F}"/>
              </a:ext>
            </a:extLst>
          </p:cNvPr>
          <p:cNvSpPr txBox="1"/>
          <p:nvPr/>
        </p:nvSpPr>
        <p:spPr>
          <a:xfrm>
            <a:off x="992944" y="2813012"/>
            <a:ext cx="9101797" cy="461665"/>
          </a:xfrm>
          <a:prstGeom prst="rect">
            <a:avLst/>
          </a:prstGeom>
          <a:noFill/>
        </p:spPr>
        <p:txBody>
          <a:bodyPr wrap="square" rtlCol="0">
            <a:spAutoFit/>
          </a:bodyPr>
          <a:lstStyle/>
          <a:p>
            <a:r>
              <a:rPr lang="en-US" sz="2400" dirty="0"/>
              <a:t>There are two commonly known forms of Mechanical Energy:</a:t>
            </a:r>
          </a:p>
        </p:txBody>
      </p:sp>
      <p:sp>
        <p:nvSpPr>
          <p:cNvPr id="8" name="TextBox 7">
            <a:extLst>
              <a:ext uri="{FF2B5EF4-FFF2-40B4-BE49-F238E27FC236}">
                <a16:creationId xmlns:a16="http://schemas.microsoft.com/office/drawing/2014/main" id="{35CA041F-04E9-487F-BD6B-48E57995A949}"/>
              </a:ext>
            </a:extLst>
          </p:cNvPr>
          <p:cNvSpPr txBox="1"/>
          <p:nvPr/>
        </p:nvSpPr>
        <p:spPr>
          <a:xfrm>
            <a:off x="3215640" y="3720397"/>
            <a:ext cx="4901419" cy="461665"/>
          </a:xfrm>
          <a:prstGeom prst="rect">
            <a:avLst/>
          </a:prstGeom>
          <a:noFill/>
        </p:spPr>
        <p:txBody>
          <a:bodyPr wrap="square" rtlCol="0">
            <a:spAutoFit/>
          </a:bodyPr>
          <a:lstStyle/>
          <a:p>
            <a:r>
              <a:rPr lang="en-US" sz="2400" dirty="0"/>
              <a:t>1.  Gravitational Potential Energy</a:t>
            </a:r>
          </a:p>
        </p:txBody>
      </p:sp>
      <p:sp>
        <p:nvSpPr>
          <p:cNvPr id="9" name="TextBox 8">
            <a:extLst>
              <a:ext uri="{FF2B5EF4-FFF2-40B4-BE49-F238E27FC236}">
                <a16:creationId xmlns:a16="http://schemas.microsoft.com/office/drawing/2014/main" id="{ECB549CF-2EF5-4D55-846A-2DE44740D99E}"/>
              </a:ext>
            </a:extLst>
          </p:cNvPr>
          <p:cNvSpPr txBox="1"/>
          <p:nvPr/>
        </p:nvSpPr>
        <p:spPr>
          <a:xfrm>
            <a:off x="3215640" y="4396949"/>
            <a:ext cx="4901419" cy="461665"/>
          </a:xfrm>
          <a:prstGeom prst="rect">
            <a:avLst/>
          </a:prstGeom>
          <a:noFill/>
        </p:spPr>
        <p:txBody>
          <a:bodyPr wrap="square" rtlCol="0">
            <a:spAutoFit/>
          </a:bodyPr>
          <a:lstStyle/>
          <a:p>
            <a:r>
              <a:rPr lang="en-US" sz="2400" dirty="0"/>
              <a:t>2.  Kinetic Energy</a:t>
            </a:r>
          </a:p>
        </p:txBody>
      </p:sp>
    </p:spTree>
    <p:extLst>
      <p:ext uri="{BB962C8B-B14F-4D97-AF65-F5344CB8AC3E}">
        <p14:creationId xmlns:p14="http://schemas.microsoft.com/office/powerpoint/2010/main" val="2786318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73CD3BF-2F4F-4B0B-953A-DEE319ABFD89}"/>
              </a:ext>
            </a:extLst>
          </p:cNvPr>
          <p:cNvSpPr>
            <a:spLocks noGrp="1"/>
          </p:cNvSpPr>
          <p:nvPr>
            <p:ph type="sldNum" sz="quarter" idx="12"/>
          </p:nvPr>
        </p:nvSpPr>
        <p:spPr/>
        <p:txBody>
          <a:bodyPr/>
          <a:lstStyle/>
          <a:p>
            <a:fld id="{89B48E47-33F1-4C26-8211-928D7249E7DD}" type="slidenum">
              <a:rPr lang="en-US" smtClean="0"/>
              <a:t>30</a:t>
            </a:fld>
            <a:endParaRPr lang="en-US"/>
          </a:p>
        </p:txBody>
      </p:sp>
      <p:sp>
        <p:nvSpPr>
          <p:cNvPr id="3" name="TextBox 2">
            <a:extLst>
              <a:ext uri="{FF2B5EF4-FFF2-40B4-BE49-F238E27FC236}">
                <a16:creationId xmlns:a16="http://schemas.microsoft.com/office/drawing/2014/main" id="{C690000A-6895-4448-BD93-10F94DA6039D}"/>
              </a:ext>
            </a:extLst>
          </p:cNvPr>
          <p:cNvSpPr txBox="1"/>
          <p:nvPr/>
        </p:nvSpPr>
        <p:spPr>
          <a:xfrm>
            <a:off x="1769867" y="1499393"/>
            <a:ext cx="4628271" cy="3539430"/>
          </a:xfrm>
          <a:prstGeom prst="rect">
            <a:avLst/>
          </a:prstGeom>
          <a:noFill/>
        </p:spPr>
        <p:txBody>
          <a:bodyPr wrap="square" rtlCol="0">
            <a:spAutoFit/>
          </a:bodyPr>
          <a:lstStyle/>
          <a:p>
            <a:r>
              <a:rPr lang="en-US" sz="3200" b="1" dirty="0">
                <a:solidFill>
                  <a:srgbClr val="0070C0"/>
                </a:solidFill>
              </a:rPr>
              <a:t>Student Discussion:</a:t>
            </a:r>
          </a:p>
          <a:p>
            <a:endParaRPr lang="en-US" sz="3200" dirty="0"/>
          </a:p>
          <a:p>
            <a:r>
              <a:rPr lang="en-US" sz="3200" dirty="0"/>
              <a:t>How can this experiment be enhanced to hopefully reduce the percent difference between theory and experiment?</a:t>
            </a:r>
          </a:p>
        </p:txBody>
      </p:sp>
      <p:pic>
        <p:nvPicPr>
          <p:cNvPr id="4" name="Picture 1">
            <a:extLst>
              <a:ext uri="{FF2B5EF4-FFF2-40B4-BE49-F238E27FC236}">
                <a16:creationId xmlns:a16="http://schemas.microsoft.com/office/drawing/2014/main" id="{FFE1CD23-FD96-47FB-B598-706C4AC9F41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567808" y="1499393"/>
            <a:ext cx="2854325" cy="385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9348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2347BB5-FA4A-4910-8F74-AD3B6F71680C}"/>
              </a:ext>
            </a:extLst>
          </p:cNvPr>
          <p:cNvSpPr>
            <a:spLocks noGrp="1"/>
          </p:cNvSpPr>
          <p:nvPr>
            <p:ph type="sldNum" sz="quarter" idx="12"/>
          </p:nvPr>
        </p:nvSpPr>
        <p:spPr/>
        <p:txBody>
          <a:bodyPr/>
          <a:lstStyle/>
          <a:p>
            <a:fld id="{89B48E47-33F1-4C26-8211-928D7249E7DD}" type="slidenum">
              <a:rPr lang="en-US" smtClean="0"/>
              <a:t>31</a:t>
            </a:fld>
            <a:endParaRPr lang="en-US"/>
          </a:p>
        </p:txBody>
      </p:sp>
      <p:sp>
        <p:nvSpPr>
          <p:cNvPr id="5" name="TextBox 4">
            <a:extLst>
              <a:ext uri="{FF2B5EF4-FFF2-40B4-BE49-F238E27FC236}">
                <a16:creationId xmlns:a16="http://schemas.microsoft.com/office/drawing/2014/main" id="{2A064870-AAD6-4A8C-B029-4483C5CD1C0F}"/>
              </a:ext>
            </a:extLst>
          </p:cNvPr>
          <p:cNvSpPr txBox="1"/>
          <p:nvPr/>
        </p:nvSpPr>
        <p:spPr>
          <a:xfrm>
            <a:off x="5332828" y="1090788"/>
            <a:ext cx="6146410" cy="1569660"/>
          </a:xfrm>
          <a:prstGeom prst="rect">
            <a:avLst/>
          </a:prstGeom>
          <a:noFill/>
        </p:spPr>
        <p:txBody>
          <a:bodyPr wrap="square" rtlCol="0">
            <a:spAutoFit/>
          </a:bodyPr>
          <a:lstStyle/>
          <a:p>
            <a:r>
              <a:rPr lang="en-US" sz="2400" dirty="0"/>
              <a:t>Rather than use a wheeled cart that has friction, a simple pendulum arrangement was used to support a projectile that was propelled by the rubber band spring.  </a:t>
            </a:r>
          </a:p>
        </p:txBody>
      </p:sp>
      <p:pic>
        <p:nvPicPr>
          <p:cNvPr id="9" name="Picture 8">
            <a:extLst>
              <a:ext uri="{FF2B5EF4-FFF2-40B4-BE49-F238E27FC236}">
                <a16:creationId xmlns:a16="http://schemas.microsoft.com/office/drawing/2014/main" id="{FA8E7EE1-CD33-4E61-8B93-38C56AD06DB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521" y="1738364"/>
            <a:ext cx="4288627" cy="3216470"/>
          </a:xfrm>
          <a:prstGeom prst="rect">
            <a:avLst/>
          </a:prstGeom>
        </p:spPr>
      </p:pic>
      <p:sp>
        <p:nvSpPr>
          <p:cNvPr id="10" name="Oval 9">
            <a:extLst>
              <a:ext uri="{FF2B5EF4-FFF2-40B4-BE49-F238E27FC236}">
                <a16:creationId xmlns:a16="http://schemas.microsoft.com/office/drawing/2014/main" id="{56199DC3-A35A-495B-98CC-576E9BAEA84A}"/>
              </a:ext>
            </a:extLst>
          </p:cNvPr>
          <p:cNvSpPr/>
          <p:nvPr/>
        </p:nvSpPr>
        <p:spPr>
          <a:xfrm>
            <a:off x="3679295" y="1376179"/>
            <a:ext cx="928462" cy="263065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5FB4146-11D3-4481-B3DA-2FFC7F445F7D}"/>
              </a:ext>
            </a:extLst>
          </p:cNvPr>
          <p:cNvSpPr txBox="1"/>
          <p:nvPr/>
        </p:nvSpPr>
        <p:spPr>
          <a:xfrm>
            <a:off x="2979377" y="931082"/>
            <a:ext cx="1758461" cy="707886"/>
          </a:xfrm>
          <a:prstGeom prst="rect">
            <a:avLst/>
          </a:prstGeom>
          <a:noFill/>
        </p:spPr>
        <p:txBody>
          <a:bodyPr wrap="square" rtlCol="0">
            <a:spAutoFit/>
          </a:bodyPr>
          <a:lstStyle/>
          <a:p>
            <a:r>
              <a:rPr lang="en-US" sz="2000" dirty="0">
                <a:solidFill>
                  <a:srgbClr val="FF0000"/>
                </a:solidFill>
              </a:rPr>
              <a:t>Pendulum String</a:t>
            </a:r>
          </a:p>
        </p:txBody>
      </p:sp>
      <p:sp>
        <p:nvSpPr>
          <p:cNvPr id="12" name="TextBox 11">
            <a:extLst>
              <a:ext uri="{FF2B5EF4-FFF2-40B4-BE49-F238E27FC236}">
                <a16:creationId xmlns:a16="http://schemas.microsoft.com/office/drawing/2014/main" id="{2564AAA9-7183-4C5E-BF00-5C85E56D2D2D}"/>
              </a:ext>
            </a:extLst>
          </p:cNvPr>
          <p:cNvSpPr txBox="1"/>
          <p:nvPr/>
        </p:nvSpPr>
        <p:spPr>
          <a:xfrm>
            <a:off x="5282418" y="2827053"/>
            <a:ext cx="6146410" cy="1200329"/>
          </a:xfrm>
          <a:prstGeom prst="rect">
            <a:avLst/>
          </a:prstGeom>
          <a:noFill/>
        </p:spPr>
        <p:txBody>
          <a:bodyPr wrap="square" rtlCol="0">
            <a:spAutoFit/>
          </a:bodyPr>
          <a:lstStyle/>
          <a:p>
            <a:r>
              <a:rPr lang="en-US" sz="2400" dirty="0"/>
              <a:t>The pendulum string was made sufficiently long to allow the projectile to follow a path that was essentially linear during the data period.  </a:t>
            </a:r>
          </a:p>
        </p:txBody>
      </p:sp>
      <p:cxnSp>
        <p:nvCxnSpPr>
          <p:cNvPr id="14" name="Straight Connector 13">
            <a:extLst>
              <a:ext uri="{FF2B5EF4-FFF2-40B4-BE49-F238E27FC236}">
                <a16:creationId xmlns:a16="http://schemas.microsoft.com/office/drawing/2014/main" id="{1FB55516-9DE8-49B0-895E-AF64B9E895E1}"/>
              </a:ext>
            </a:extLst>
          </p:cNvPr>
          <p:cNvCxnSpPr/>
          <p:nvPr/>
        </p:nvCxnSpPr>
        <p:spPr>
          <a:xfrm flipH="1">
            <a:off x="4037428" y="1738364"/>
            <a:ext cx="106098" cy="187703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338335E-5EBE-4B34-8D44-6D1A7FB90CBB}"/>
              </a:ext>
            </a:extLst>
          </p:cNvPr>
          <p:cNvSpPr txBox="1"/>
          <p:nvPr/>
        </p:nvSpPr>
        <p:spPr>
          <a:xfrm>
            <a:off x="5282418" y="4235420"/>
            <a:ext cx="6146410" cy="1569660"/>
          </a:xfrm>
          <a:prstGeom prst="rect">
            <a:avLst/>
          </a:prstGeom>
          <a:noFill/>
        </p:spPr>
        <p:txBody>
          <a:bodyPr wrap="square" rtlCol="0">
            <a:spAutoFit/>
          </a:bodyPr>
          <a:lstStyle/>
          <a:p>
            <a:r>
              <a:rPr lang="en-US" sz="2400" dirty="0"/>
              <a:t>The system friction was limited to friction between the projectile stinger and the rubber band plate guide hole.  This friction was minimal.</a:t>
            </a:r>
          </a:p>
        </p:txBody>
      </p:sp>
      <p:sp>
        <p:nvSpPr>
          <p:cNvPr id="16" name="TextBox 15">
            <a:extLst>
              <a:ext uri="{FF2B5EF4-FFF2-40B4-BE49-F238E27FC236}">
                <a16:creationId xmlns:a16="http://schemas.microsoft.com/office/drawing/2014/main" id="{DC62ADDC-E20B-482D-8134-FFE2D53246DB}"/>
              </a:ext>
            </a:extLst>
          </p:cNvPr>
          <p:cNvSpPr txBox="1"/>
          <p:nvPr/>
        </p:nvSpPr>
        <p:spPr>
          <a:xfrm>
            <a:off x="631295" y="5137142"/>
            <a:ext cx="1758461" cy="707886"/>
          </a:xfrm>
          <a:prstGeom prst="rect">
            <a:avLst/>
          </a:prstGeom>
          <a:noFill/>
        </p:spPr>
        <p:txBody>
          <a:bodyPr wrap="square" rtlCol="0">
            <a:spAutoFit/>
          </a:bodyPr>
          <a:lstStyle/>
          <a:p>
            <a:r>
              <a:rPr lang="en-US" sz="2000" dirty="0"/>
              <a:t>Rubber Band Plate</a:t>
            </a:r>
          </a:p>
        </p:txBody>
      </p:sp>
      <p:sp>
        <p:nvSpPr>
          <p:cNvPr id="17" name="TextBox 16">
            <a:extLst>
              <a:ext uri="{FF2B5EF4-FFF2-40B4-BE49-F238E27FC236}">
                <a16:creationId xmlns:a16="http://schemas.microsoft.com/office/drawing/2014/main" id="{6DD368EE-13D9-466D-867A-349EA738CE8C}"/>
              </a:ext>
            </a:extLst>
          </p:cNvPr>
          <p:cNvSpPr txBox="1"/>
          <p:nvPr/>
        </p:nvSpPr>
        <p:spPr>
          <a:xfrm>
            <a:off x="2409092" y="5137142"/>
            <a:ext cx="1758461" cy="707886"/>
          </a:xfrm>
          <a:prstGeom prst="rect">
            <a:avLst/>
          </a:prstGeom>
          <a:noFill/>
        </p:spPr>
        <p:txBody>
          <a:bodyPr wrap="square" rtlCol="0">
            <a:spAutoFit/>
          </a:bodyPr>
          <a:lstStyle/>
          <a:p>
            <a:r>
              <a:rPr lang="en-US" sz="2000" dirty="0"/>
              <a:t>Projectile and Stinger</a:t>
            </a:r>
          </a:p>
        </p:txBody>
      </p:sp>
      <p:cxnSp>
        <p:nvCxnSpPr>
          <p:cNvPr id="19" name="Straight Arrow Connector 18">
            <a:extLst>
              <a:ext uri="{FF2B5EF4-FFF2-40B4-BE49-F238E27FC236}">
                <a16:creationId xmlns:a16="http://schemas.microsoft.com/office/drawing/2014/main" id="{46BB2707-1A3C-4A98-A5A9-479FB46BE9DA}"/>
              </a:ext>
            </a:extLst>
          </p:cNvPr>
          <p:cNvCxnSpPr>
            <a:stCxn id="16" idx="0"/>
          </p:cNvCxnSpPr>
          <p:nvPr/>
        </p:nvCxnSpPr>
        <p:spPr>
          <a:xfrm flipV="1">
            <a:off x="1510526" y="3724424"/>
            <a:ext cx="543357" cy="1412718"/>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6A3D460-8DA9-47F7-9330-589B373D7EC4}"/>
              </a:ext>
            </a:extLst>
          </p:cNvPr>
          <p:cNvCxnSpPr>
            <a:cxnSpLocks/>
          </p:cNvCxnSpPr>
          <p:nvPr/>
        </p:nvCxnSpPr>
        <p:spPr>
          <a:xfrm flipV="1">
            <a:off x="3016643" y="3539758"/>
            <a:ext cx="191382" cy="1593033"/>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D7CFA99-B129-4B56-8E3E-AD7D035B9CDA}"/>
              </a:ext>
            </a:extLst>
          </p:cNvPr>
          <p:cNvSpPr txBox="1"/>
          <p:nvPr/>
        </p:nvSpPr>
        <p:spPr>
          <a:xfrm>
            <a:off x="3339346" y="135794"/>
            <a:ext cx="5513308" cy="584775"/>
          </a:xfrm>
          <a:prstGeom prst="rect">
            <a:avLst/>
          </a:prstGeom>
          <a:noFill/>
        </p:spPr>
        <p:txBody>
          <a:bodyPr wrap="square" rtlCol="0">
            <a:spAutoFit/>
          </a:bodyPr>
          <a:lstStyle/>
          <a:p>
            <a:pPr algn="ctr"/>
            <a:r>
              <a:rPr lang="en-US" sz="3200" dirty="0">
                <a:solidFill>
                  <a:srgbClr val="FF0000"/>
                </a:solidFill>
              </a:rPr>
              <a:t>Example Alternative Approach</a:t>
            </a:r>
          </a:p>
        </p:txBody>
      </p:sp>
    </p:spTree>
    <p:extLst>
      <p:ext uri="{BB962C8B-B14F-4D97-AF65-F5344CB8AC3E}">
        <p14:creationId xmlns:p14="http://schemas.microsoft.com/office/powerpoint/2010/main" val="54352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EDF0B1-8215-4110-A86C-07BFE8397D32}"/>
              </a:ext>
            </a:extLst>
          </p:cNvPr>
          <p:cNvSpPr>
            <a:spLocks noGrp="1"/>
          </p:cNvSpPr>
          <p:nvPr>
            <p:ph type="sldNum" sz="quarter" idx="12"/>
          </p:nvPr>
        </p:nvSpPr>
        <p:spPr/>
        <p:txBody>
          <a:bodyPr/>
          <a:lstStyle/>
          <a:p>
            <a:fld id="{89B48E47-33F1-4C26-8211-928D7249E7DD}" type="slidenum">
              <a:rPr lang="en-US" smtClean="0"/>
              <a:t>32</a:t>
            </a:fld>
            <a:endParaRPr lang="en-US"/>
          </a:p>
        </p:txBody>
      </p:sp>
      <p:pic>
        <p:nvPicPr>
          <p:cNvPr id="3" name="Picture 2">
            <a:extLst>
              <a:ext uri="{FF2B5EF4-FFF2-40B4-BE49-F238E27FC236}">
                <a16:creationId xmlns:a16="http://schemas.microsoft.com/office/drawing/2014/main" id="{C1FA48BE-EDCE-4BCF-9BEC-47C46081E38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4147" y="3541542"/>
            <a:ext cx="3860505" cy="2895379"/>
          </a:xfrm>
          <a:prstGeom prst="rect">
            <a:avLst/>
          </a:prstGeom>
        </p:spPr>
      </p:pic>
      <p:pic>
        <p:nvPicPr>
          <p:cNvPr id="4" name="Picture 3">
            <a:extLst>
              <a:ext uri="{FF2B5EF4-FFF2-40B4-BE49-F238E27FC236}">
                <a16:creationId xmlns:a16="http://schemas.microsoft.com/office/drawing/2014/main" id="{E4DFF05E-BF37-48A5-839F-287646BD611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4147" y="421079"/>
            <a:ext cx="3860504" cy="2895379"/>
          </a:xfrm>
          <a:prstGeom prst="rect">
            <a:avLst/>
          </a:prstGeom>
        </p:spPr>
      </p:pic>
      <p:sp>
        <p:nvSpPr>
          <p:cNvPr id="5" name="Oval 4">
            <a:extLst>
              <a:ext uri="{FF2B5EF4-FFF2-40B4-BE49-F238E27FC236}">
                <a16:creationId xmlns:a16="http://schemas.microsoft.com/office/drawing/2014/main" id="{907FC90D-4040-4517-86AB-E461A9E4AF11}"/>
              </a:ext>
            </a:extLst>
          </p:cNvPr>
          <p:cNvSpPr/>
          <p:nvPr/>
        </p:nvSpPr>
        <p:spPr>
          <a:xfrm>
            <a:off x="4158266" y="1582057"/>
            <a:ext cx="928462" cy="7791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E17B2F7B-7737-4021-AFBE-E375F75409B8}"/>
              </a:ext>
            </a:extLst>
          </p:cNvPr>
          <p:cNvCxnSpPr>
            <a:cxnSpLocks/>
          </p:cNvCxnSpPr>
          <p:nvPr/>
        </p:nvCxnSpPr>
        <p:spPr>
          <a:xfrm>
            <a:off x="1945955" y="2098518"/>
            <a:ext cx="956903" cy="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EA120F96-0340-4517-8F8E-D20334B509A0}"/>
              </a:ext>
            </a:extLst>
          </p:cNvPr>
          <p:cNvSpPr txBox="1"/>
          <p:nvPr/>
        </p:nvSpPr>
        <p:spPr>
          <a:xfrm>
            <a:off x="3230233" y="2283487"/>
            <a:ext cx="1758461" cy="400110"/>
          </a:xfrm>
          <a:prstGeom prst="rect">
            <a:avLst/>
          </a:prstGeom>
          <a:noFill/>
        </p:spPr>
        <p:txBody>
          <a:bodyPr wrap="square" rtlCol="0">
            <a:spAutoFit/>
          </a:bodyPr>
          <a:lstStyle/>
          <a:p>
            <a:r>
              <a:rPr lang="en-US" sz="2000" b="1" dirty="0">
                <a:solidFill>
                  <a:srgbClr val="FF0000"/>
                </a:solidFill>
              </a:rPr>
              <a:t>Motion Sensor</a:t>
            </a:r>
          </a:p>
        </p:txBody>
      </p:sp>
      <p:sp>
        <p:nvSpPr>
          <p:cNvPr id="9" name="TextBox 8">
            <a:extLst>
              <a:ext uri="{FF2B5EF4-FFF2-40B4-BE49-F238E27FC236}">
                <a16:creationId xmlns:a16="http://schemas.microsoft.com/office/drawing/2014/main" id="{01551517-EE33-4F17-A135-CD8A93E080DE}"/>
              </a:ext>
            </a:extLst>
          </p:cNvPr>
          <p:cNvSpPr txBox="1"/>
          <p:nvPr/>
        </p:nvSpPr>
        <p:spPr>
          <a:xfrm>
            <a:off x="1663792" y="2350174"/>
            <a:ext cx="1399020" cy="707886"/>
          </a:xfrm>
          <a:prstGeom prst="rect">
            <a:avLst/>
          </a:prstGeom>
          <a:noFill/>
        </p:spPr>
        <p:txBody>
          <a:bodyPr wrap="square" rtlCol="0">
            <a:spAutoFit/>
          </a:bodyPr>
          <a:lstStyle/>
          <a:p>
            <a:r>
              <a:rPr lang="en-US" sz="2000" b="1" dirty="0">
                <a:solidFill>
                  <a:srgbClr val="00B050"/>
                </a:solidFill>
              </a:rPr>
              <a:t>Motion of Projectile</a:t>
            </a:r>
          </a:p>
        </p:txBody>
      </p:sp>
      <p:sp>
        <p:nvSpPr>
          <p:cNvPr id="10" name="TextBox 9">
            <a:extLst>
              <a:ext uri="{FF2B5EF4-FFF2-40B4-BE49-F238E27FC236}">
                <a16:creationId xmlns:a16="http://schemas.microsoft.com/office/drawing/2014/main" id="{40E4B73C-6220-476E-8976-857370CE37A1}"/>
              </a:ext>
            </a:extLst>
          </p:cNvPr>
          <p:cNvSpPr txBox="1"/>
          <p:nvPr/>
        </p:nvSpPr>
        <p:spPr>
          <a:xfrm>
            <a:off x="6014760" y="714606"/>
            <a:ext cx="5339039" cy="1938992"/>
          </a:xfrm>
          <a:prstGeom prst="rect">
            <a:avLst/>
          </a:prstGeom>
          <a:noFill/>
        </p:spPr>
        <p:txBody>
          <a:bodyPr wrap="square" rtlCol="0">
            <a:spAutoFit/>
          </a:bodyPr>
          <a:lstStyle/>
          <a:p>
            <a:r>
              <a:rPr lang="en-US" sz="2400" dirty="0"/>
              <a:t>Experimental set-up showing location of the Motion Sensor relative to the projectile during the period of interest.</a:t>
            </a:r>
          </a:p>
          <a:p>
            <a:endParaRPr lang="en-US" sz="2400" dirty="0"/>
          </a:p>
          <a:p>
            <a:r>
              <a:rPr lang="en-US" sz="2400" dirty="0"/>
              <a:t>The Projectile &amp; Stinger = 0.06 kg</a:t>
            </a:r>
          </a:p>
        </p:txBody>
      </p:sp>
      <p:sp>
        <p:nvSpPr>
          <p:cNvPr id="11" name="TextBox 10">
            <a:extLst>
              <a:ext uri="{FF2B5EF4-FFF2-40B4-BE49-F238E27FC236}">
                <a16:creationId xmlns:a16="http://schemas.microsoft.com/office/drawing/2014/main" id="{6F404441-5338-47F2-8A25-83BB350D95BC}"/>
              </a:ext>
            </a:extLst>
          </p:cNvPr>
          <p:cNvSpPr txBox="1"/>
          <p:nvPr/>
        </p:nvSpPr>
        <p:spPr>
          <a:xfrm>
            <a:off x="6014761" y="3885429"/>
            <a:ext cx="5339038" cy="1569660"/>
          </a:xfrm>
          <a:prstGeom prst="rect">
            <a:avLst/>
          </a:prstGeom>
          <a:noFill/>
        </p:spPr>
        <p:txBody>
          <a:bodyPr wrap="square" rtlCol="0">
            <a:spAutoFit/>
          </a:bodyPr>
          <a:lstStyle/>
          <a:p>
            <a:r>
              <a:rPr lang="en-US" sz="2400" dirty="0"/>
              <a:t>For this experiment, the rubber band spring was only stretched to 6 cm (0.06m) to keep the velocity low to ensure acceptable data quality. </a:t>
            </a:r>
          </a:p>
        </p:txBody>
      </p:sp>
    </p:spTree>
    <p:extLst>
      <p:ext uri="{BB962C8B-B14F-4D97-AF65-F5344CB8AC3E}">
        <p14:creationId xmlns:p14="http://schemas.microsoft.com/office/powerpoint/2010/main" val="893637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C3C4B1-32FD-459A-866F-C0933098F0E0}"/>
              </a:ext>
            </a:extLst>
          </p:cNvPr>
          <p:cNvSpPr>
            <a:spLocks noGrp="1"/>
          </p:cNvSpPr>
          <p:nvPr>
            <p:ph type="sldNum" sz="quarter" idx="12"/>
          </p:nvPr>
        </p:nvSpPr>
        <p:spPr/>
        <p:txBody>
          <a:bodyPr/>
          <a:lstStyle/>
          <a:p>
            <a:fld id="{89B48E47-33F1-4C26-8211-928D7249E7DD}" type="slidenum">
              <a:rPr lang="en-US" smtClean="0"/>
              <a:t>33</a:t>
            </a:fld>
            <a:endParaRPr lang="en-US"/>
          </a:p>
        </p:txBody>
      </p:sp>
      <p:pic>
        <p:nvPicPr>
          <p:cNvPr id="4" name="Picture 3">
            <a:extLst>
              <a:ext uri="{FF2B5EF4-FFF2-40B4-BE49-F238E27FC236}">
                <a16:creationId xmlns:a16="http://schemas.microsoft.com/office/drawing/2014/main" id="{F4DC652A-89EB-4DAB-81A0-F607853D7ADE}"/>
              </a:ext>
            </a:extLst>
          </p:cNvPr>
          <p:cNvPicPr>
            <a:picLocks noChangeAspect="1"/>
          </p:cNvPicPr>
          <p:nvPr/>
        </p:nvPicPr>
        <p:blipFill>
          <a:blip r:embed="rId2"/>
          <a:stretch>
            <a:fillRect/>
          </a:stretch>
        </p:blipFill>
        <p:spPr>
          <a:xfrm>
            <a:off x="1062455" y="1525222"/>
            <a:ext cx="1979294" cy="3772218"/>
          </a:xfrm>
          <a:prstGeom prst="rect">
            <a:avLst/>
          </a:prstGeom>
        </p:spPr>
      </p:pic>
      <p:sp>
        <p:nvSpPr>
          <p:cNvPr id="5" name="TextBox 4">
            <a:extLst>
              <a:ext uri="{FF2B5EF4-FFF2-40B4-BE49-F238E27FC236}">
                <a16:creationId xmlns:a16="http://schemas.microsoft.com/office/drawing/2014/main" id="{D013EABC-AE76-4F39-A929-DE9E023D1A64}"/>
              </a:ext>
            </a:extLst>
          </p:cNvPr>
          <p:cNvSpPr txBox="1"/>
          <p:nvPr/>
        </p:nvSpPr>
        <p:spPr>
          <a:xfrm>
            <a:off x="3926114" y="191337"/>
            <a:ext cx="4339771" cy="584775"/>
          </a:xfrm>
          <a:prstGeom prst="rect">
            <a:avLst/>
          </a:prstGeom>
          <a:noFill/>
        </p:spPr>
        <p:txBody>
          <a:bodyPr wrap="square" rtlCol="0">
            <a:spAutoFit/>
          </a:bodyPr>
          <a:lstStyle/>
          <a:p>
            <a:pPr algn="ctr"/>
            <a:r>
              <a:rPr lang="en-US" sz="3200" dirty="0">
                <a:solidFill>
                  <a:srgbClr val="FF0000"/>
                </a:solidFill>
              </a:rPr>
              <a:t>Experimental Results</a:t>
            </a:r>
          </a:p>
        </p:txBody>
      </p:sp>
      <p:graphicFrame>
        <p:nvGraphicFramePr>
          <p:cNvPr id="6" name="Table 5">
            <a:extLst>
              <a:ext uri="{FF2B5EF4-FFF2-40B4-BE49-F238E27FC236}">
                <a16:creationId xmlns:a16="http://schemas.microsoft.com/office/drawing/2014/main" id="{D837465A-A1B2-4276-BA2D-013FE2A76302}"/>
              </a:ext>
            </a:extLst>
          </p:cNvPr>
          <p:cNvGraphicFramePr>
            <a:graphicFrameLocks noGrp="1"/>
          </p:cNvGraphicFramePr>
          <p:nvPr>
            <p:extLst>
              <p:ext uri="{D42A27DB-BD31-4B8C-83A1-F6EECF244321}">
                <p14:modId xmlns:p14="http://schemas.microsoft.com/office/powerpoint/2010/main" val="3271408938"/>
              </p:ext>
            </p:extLst>
          </p:nvPr>
        </p:nvGraphicFramePr>
        <p:xfrm>
          <a:off x="5240606" y="1529895"/>
          <a:ext cx="4015936" cy="1112520"/>
        </p:xfrm>
        <a:graphic>
          <a:graphicData uri="http://schemas.openxmlformats.org/drawingml/2006/table">
            <a:tbl>
              <a:tblPr firstRow="1" bandRow="1">
                <a:tableStyleId>{5C22544A-7EE6-4342-B048-85BDC9FD1C3A}</a:tableStyleId>
              </a:tblPr>
              <a:tblGrid>
                <a:gridCol w="1455616">
                  <a:extLst>
                    <a:ext uri="{9D8B030D-6E8A-4147-A177-3AD203B41FA5}">
                      <a16:colId xmlns:a16="http://schemas.microsoft.com/office/drawing/2014/main" val="1610047216"/>
                    </a:ext>
                  </a:extLst>
                </a:gridCol>
                <a:gridCol w="2560320">
                  <a:extLst>
                    <a:ext uri="{9D8B030D-6E8A-4147-A177-3AD203B41FA5}">
                      <a16:colId xmlns:a16="http://schemas.microsoft.com/office/drawing/2014/main" val="458037406"/>
                    </a:ext>
                  </a:extLst>
                </a:gridCol>
              </a:tblGrid>
              <a:tr h="370840">
                <a:tc>
                  <a:txBody>
                    <a:bodyPr/>
                    <a:lstStyle/>
                    <a:p>
                      <a:endParaRPr lang="en-US" dirty="0"/>
                    </a:p>
                  </a:txBody>
                  <a:tcPr/>
                </a:tc>
                <a:tc>
                  <a:txBody>
                    <a:bodyPr/>
                    <a:lstStyle/>
                    <a:p>
                      <a:pPr algn="ctr"/>
                      <a:r>
                        <a:rPr lang="en-US" dirty="0"/>
                        <a:t>Projectile Velocity</a:t>
                      </a:r>
                    </a:p>
                  </a:txBody>
                  <a:tcPr/>
                </a:tc>
                <a:extLst>
                  <a:ext uri="{0D108BD9-81ED-4DB2-BD59-A6C34878D82A}">
                    <a16:rowId xmlns:a16="http://schemas.microsoft.com/office/drawing/2014/main" val="757532933"/>
                  </a:ext>
                </a:extLst>
              </a:tr>
              <a:tr h="370840">
                <a:tc>
                  <a:txBody>
                    <a:bodyPr/>
                    <a:lstStyle/>
                    <a:p>
                      <a:r>
                        <a:rPr lang="en-US" dirty="0"/>
                        <a:t>Theoretical</a:t>
                      </a:r>
                    </a:p>
                  </a:txBody>
                  <a:tcPr/>
                </a:tc>
                <a:tc>
                  <a:txBody>
                    <a:bodyPr/>
                    <a:lstStyle/>
                    <a:p>
                      <a:pPr algn="ctr"/>
                      <a:r>
                        <a:rPr lang="en-US" dirty="0"/>
                        <a:t>1.7</a:t>
                      </a:r>
                    </a:p>
                  </a:txBody>
                  <a:tcPr/>
                </a:tc>
                <a:extLst>
                  <a:ext uri="{0D108BD9-81ED-4DB2-BD59-A6C34878D82A}">
                    <a16:rowId xmlns:a16="http://schemas.microsoft.com/office/drawing/2014/main" val="176645798"/>
                  </a:ext>
                </a:extLst>
              </a:tr>
              <a:tr h="370840">
                <a:tc>
                  <a:txBody>
                    <a:bodyPr/>
                    <a:lstStyle/>
                    <a:p>
                      <a:r>
                        <a:rPr lang="en-US" dirty="0"/>
                        <a:t>Measured</a:t>
                      </a:r>
                    </a:p>
                  </a:txBody>
                  <a:tcPr/>
                </a:tc>
                <a:tc>
                  <a:txBody>
                    <a:bodyPr/>
                    <a:lstStyle/>
                    <a:p>
                      <a:pPr algn="ctr"/>
                      <a:r>
                        <a:rPr lang="en-US" dirty="0"/>
                        <a:t>1.62</a:t>
                      </a:r>
                    </a:p>
                  </a:txBody>
                  <a:tcPr/>
                </a:tc>
                <a:extLst>
                  <a:ext uri="{0D108BD9-81ED-4DB2-BD59-A6C34878D82A}">
                    <a16:rowId xmlns:a16="http://schemas.microsoft.com/office/drawing/2014/main" val="3253976128"/>
                  </a:ext>
                </a:extLst>
              </a:tr>
            </a:tbl>
          </a:graphicData>
        </a:graphic>
      </p:graphicFrame>
      <p:sp>
        <p:nvSpPr>
          <p:cNvPr id="7" name="TextBox 6">
            <a:extLst>
              <a:ext uri="{FF2B5EF4-FFF2-40B4-BE49-F238E27FC236}">
                <a16:creationId xmlns:a16="http://schemas.microsoft.com/office/drawing/2014/main" id="{F40F1D2B-7E46-4D03-9370-CCC2FA721934}"/>
              </a:ext>
            </a:extLst>
          </p:cNvPr>
          <p:cNvSpPr txBox="1"/>
          <p:nvPr/>
        </p:nvSpPr>
        <p:spPr>
          <a:xfrm>
            <a:off x="3926114" y="3380542"/>
            <a:ext cx="7203431" cy="830997"/>
          </a:xfrm>
          <a:prstGeom prst="rect">
            <a:avLst/>
          </a:prstGeom>
          <a:noFill/>
        </p:spPr>
        <p:txBody>
          <a:bodyPr wrap="square" rtlCol="0">
            <a:spAutoFit/>
          </a:bodyPr>
          <a:lstStyle/>
          <a:p>
            <a:r>
              <a:rPr lang="en-US" sz="2400" dirty="0"/>
              <a:t>The variation between the theoretical and experimental velocity is approx. 5% - which is similar to the cart tests.</a:t>
            </a:r>
          </a:p>
        </p:txBody>
      </p:sp>
    </p:spTree>
    <p:extLst>
      <p:ext uri="{BB962C8B-B14F-4D97-AF65-F5344CB8AC3E}">
        <p14:creationId xmlns:p14="http://schemas.microsoft.com/office/powerpoint/2010/main" val="413561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4A207E-23C7-4CBF-878B-A6A145B20EB5}"/>
              </a:ext>
            </a:extLst>
          </p:cNvPr>
          <p:cNvSpPr>
            <a:spLocks noGrp="1"/>
          </p:cNvSpPr>
          <p:nvPr>
            <p:ph type="sldNum" sz="quarter" idx="12"/>
          </p:nvPr>
        </p:nvSpPr>
        <p:spPr/>
        <p:txBody>
          <a:bodyPr/>
          <a:lstStyle/>
          <a:p>
            <a:fld id="{89B48E47-33F1-4C26-8211-928D7249E7DD}" type="slidenum">
              <a:rPr lang="en-US" smtClean="0"/>
              <a:t>34</a:t>
            </a:fld>
            <a:endParaRPr lang="en-US"/>
          </a:p>
        </p:txBody>
      </p:sp>
      <p:sp>
        <p:nvSpPr>
          <p:cNvPr id="3" name="TextBox 2">
            <a:extLst>
              <a:ext uri="{FF2B5EF4-FFF2-40B4-BE49-F238E27FC236}">
                <a16:creationId xmlns:a16="http://schemas.microsoft.com/office/drawing/2014/main" id="{D7717170-09C1-4BB3-AECB-1A58E6597894}"/>
              </a:ext>
            </a:extLst>
          </p:cNvPr>
          <p:cNvSpPr txBox="1"/>
          <p:nvPr/>
        </p:nvSpPr>
        <p:spPr>
          <a:xfrm>
            <a:off x="1181686" y="1967135"/>
            <a:ext cx="10172114" cy="2308324"/>
          </a:xfrm>
          <a:prstGeom prst="rect">
            <a:avLst/>
          </a:prstGeom>
          <a:noFill/>
        </p:spPr>
        <p:txBody>
          <a:bodyPr wrap="square" rtlCol="0">
            <a:spAutoFit/>
          </a:bodyPr>
          <a:lstStyle/>
          <a:p>
            <a:r>
              <a:rPr lang="en-US" sz="2400" dirty="0"/>
              <a:t>Since the percent error is similar for both tests it’s reasonable to conclude that the errors were driven by something other than friction. </a:t>
            </a:r>
          </a:p>
          <a:p>
            <a:endParaRPr lang="en-US" sz="2400" dirty="0"/>
          </a:p>
          <a:p>
            <a:r>
              <a:rPr lang="en-US" sz="2400" dirty="0"/>
              <a:t>For example, the force measuring device used to measure the rubber band spring force and cart/projectile masses had a 0.01 kg accuracy, which is sufficient to create the observed velocity discrepancies.</a:t>
            </a:r>
          </a:p>
        </p:txBody>
      </p:sp>
    </p:spTree>
    <p:extLst>
      <p:ext uri="{BB962C8B-B14F-4D97-AF65-F5344CB8AC3E}">
        <p14:creationId xmlns:p14="http://schemas.microsoft.com/office/powerpoint/2010/main" val="3039695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3E20995-9F45-4101-B4B5-0C18AF729B17}"/>
              </a:ext>
            </a:extLst>
          </p:cNvPr>
          <p:cNvSpPr>
            <a:spLocks noGrp="1"/>
          </p:cNvSpPr>
          <p:nvPr>
            <p:ph type="sldNum" sz="quarter" idx="12"/>
          </p:nvPr>
        </p:nvSpPr>
        <p:spPr/>
        <p:txBody>
          <a:bodyPr/>
          <a:lstStyle/>
          <a:p>
            <a:fld id="{89B48E47-33F1-4C26-8211-928D7249E7DD}" type="slidenum">
              <a:rPr lang="en-US" smtClean="0"/>
              <a:t>35</a:t>
            </a:fld>
            <a:endParaRPr lang="en-US"/>
          </a:p>
        </p:txBody>
      </p:sp>
      <p:sp>
        <p:nvSpPr>
          <p:cNvPr id="3" name="TextBox 2">
            <a:extLst>
              <a:ext uri="{FF2B5EF4-FFF2-40B4-BE49-F238E27FC236}">
                <a16:creationId xmlns:a16="http://schemas.microsoft.com/office/drawing/2014/main" id="{0493E79A-211B-4D00-9544-5CD7268A8C45}"/>
              </a:ext>
            </a:extLst>
          </p:cNvPr>
          <p:cNvSpPr txBox="1"/>
          <p:nvPr/>
        </p:nvSpPr>
        <p:spPr>
          <a:xfrm>
            <a:off x="894175" y="1418676"/>
            <a:ext cx="7871462" cy="830997"/>
          </a:xfrm>
          <a:prstGeom prst="rect">
            <a:avLst/>
          </a:prstGeom>
          <a:noFill/>
        </p:spPr>
        <p:txBody>
          <a:bodyPr wrap="square" rtlCol="0">
            <a:spAutoFit/>
          </a:bodyPr>
          <a:lstStyle/>
          <a:p>
            <a:r>
              <a:rPr lang="en-US" sz="2400" dirty="0"/>
              <a:t>1.   The experimental results show that the Work-Energy </a:t>
            </a:r>
          </a:p>
          <a:p>
            <a:r>
              <a:rPr lang="en-US" sz="2400" dirty="0"/>
              <a:t>      Theorem is valid.</a:t>
            </a:r>
          </a:p>
        </p:txBody>
      </p:sp>
      <p:sp>
        <p:nvSpPr>
          <p:cNvPr id="4" name="TextBox 3">
            <a:extLst>
              <a:ext uri="{FF2B5EF4-FFF2-40B4-BE49-F238E27FC236}">
                <a16:creationId xmlns:a16="http://schemas.microsoft.com/office/drawing/2014/main" id="{583CC7E8-9F9C-41EF-B8AA-E7B393679614}"/>
              </a:ext>
            </a:extLst>
          </p:cNvPr>
          <p:cNvSpPr txBox="1"/>
          <p:nvPr/>
        </p:nvSpPr>
        <p:spPr>
          <a:xfrm>
            <a:off x="3926114" y="233541"/>
            <a:ext cx="4339771" cy="584775"/>
          </a:xfrm>
          <a:prstGeom prst="rect">
            <a:avLst/>
          </a:prstGeom>
          <a:noFill/>
        </p:spPr>
        <p:txBody>
          <a:bodyPr wrap="square" rtlCol="0">
            <a:spAutoFit/>
          </a:bodyPr>
          <a:lstStyle/>
          <a:p>
            <a:pPr algn="ctr"/>
            <a:r>
              <a:rPr lang="en-US" sz="3200" dirty="0">
                <a:solidFill>
                  <a:srgbClr val="FF0000"/>
                </a:solidFill>
              </a:rPr>
              <a:t>Conclusion</a:t>
            </a:r>
          </a:p>
        </p:txBody>
      </p:sp>
      <p:pic>
        <p:nvPicPr>
          <p:cNvPr id="5" name="Picture 1">
            <a:extLst>
              <a:ext uri="{FF2B5EF4-FFF2-40B4-BE49-F238E27FC236}">
                <a16:creationId xmlns:a16="http://schemas.microsoft.com/office/drawing/2014/main" id="{425D13DC-EE83-4D2D-B102-DCA75EBAD2E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187376" y="1834679"/>
            <a:ext cx="2166424" cy="2929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95628FE5-96E1-4FD2-B816-04FAFFA9A6EB}"/>
              </a:ext>
            </a:extLst>
          </p:cNvPr>
          <p:cNvSpPr txBox="1"/>
          <p:nvPr/>
        </p:nvSpPr>
        <p:spPr>
          <a:xfrm>
            <a:off x="894175" y="2678570"/>
            <a:ext cx="7871462" cy="1938992"/>
          </a:xfrm>
          <a:prstGeom prst="rect">
            <a:avLst/>
          </a:prstGeom>
          <a:noFill/>
        </p:spPr>
        <p:txBody>
          <a:bodyPr wrap="square" rtlCol="0">
            <a:spAutoFit/>
          </a:bodyPr>
          <a:lstStyle/>
          <a:p>
            <a:pPr marL="457200" indent="-457200">
              <a:buAutoNum type="arabicPeriod" startAt="2"/>
            </a:pPr>
            <a:r>
              <a:rPr lang="en-US" sz="2400" dirty="0"/>
              <a:t>Experimental data will likely not match theoretical data</a:t>
            </a:r>
          </a:p>
          <a:p>
            <a:r>
              <a:rPr lang="en-US" sz="2400" dirty="0"/>
              <a:t>       due to sensor issues and undesirable effects such as  </a:t>
            </a:r>
          </a:p>
          <a:p>
            <a:r>
              <a:rPr lang="en-US" sz="2400" dirty="0"/>
              <a:t>       friction.  Care must be taken when designing an  </a:t>
            </a:r>
          </a:p>
          <a:p>
            <a:r>
              <a:rPr lang="en-US" sz="2400" dirty="0"/>
              <a:t>       experiment in order to minimize the impact of these </a:t>
            </a:r>
          </a:p>
          <a:p>
            <a:r>
              <a:rPr lang="en-US" sz="2400" dirty="0"/>
              <a:t>       undesirable effects. </a:t>
            </a:r>
          </a:p>
        </p:txBody>
      </p:sp>
    </p:spTree>
    <p:extLst>
      <p:ext uri="{BB962C8B-B14F-4D97-AF65-F5344CB8AC3E}">
        <p14:creationId xmlns:p14="http://schemas.microsoft.com/office/powerpoint/2010/main" val="25187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0514C72-2A0D-4BB2-B09A-F0D2A0B023BD}"/>
              </a:ext>
            </a:extLst>
          </p:cNvPr>
          <p:cNvSpPr>
            <a:spLocks noGrp="1"/>
          </p:cNvSpPr>
          <p:nvPr>
            <p:ph type="sldNum" sz="quarter" idx="12"/>
          </p:nvPr>
        </p:nvSpPr>
        <p:spPr/>
        <p:txBody>
          <a:bodyPr/>
          <a:lstStyle/>
          <a:p>
            <a:fld id="{89B48E47-33F1-4C26-8211-928D7249E7DD}" type="slidenum">
              <a:rPr lang="en-US" smtClean="0"/>
              <a:t>36</a:t>
            </a:fld>
            <a:endParaRPr lang="en-US"/>
          </a:p>
        </p:txBody>
      </p:sp>
      <p:sp>
        <p:nvSpPr>
          <p:cNvPr id="3" name="TextBox 2">
            <a:extLst>
              <a:ext uri="{FF2B5EF4-FFF2-40B4-BE49-F238E27FC236}">
                <a16:creationId xmlns:a16="http://schemas.microsoft.com/office/drawing/2014/main" id="{0E8F2190-A1F4-4C88-B3CA-E8EBFA9C8510}"/>
              </a:ext>
            </a:extLst>
          </p:cNvPr>
          <p:cNvSpPr txBox="1"/>
          <p:nvPr/>
        </p:nvSpPr>
        <p:spPr>
          <a:xfrm>
            <a:off x="1478657" y="2475914"/>
            <a:ext cx="4698608" cy="1107996"/>
          </a:xfrm>
          <a:prstGeom prst="rect">
            <a:avLst/>
          </a:prstGeom>
          <a:noFill/>
        </p:spPr>
        <p:txBody>
          <a:bodyPr wrap="square" rtlCol="0">
            <a:spAutoFit/>
          </a:bodyPr>
          <a:lstStyle/>
          <a:p>
            <a:r>
              <a:rPr lang="en-US" sz="6600" dirty="0"/>
              <a:t>Questions ?</a:t>
            </a:r>
          </a:p>
        </p:txBody>
      </p:sp>
      <p:pic>
        <p:nvPicPr>
          <p:cNvPr id="4" name="Picture 3">
            <a:extLst>
              <a:ext uri="{FF2B5EF4-FFF2-40B4-BE49-F238E27FC236}">
                <a16:creationId xmlns:a16="http://schemas.microsoft.com/office/drawing/2014/main" id="{AE45F601-4989-4403-A86C-023C0BD3871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77265" y="1599547"/>
            <a:ext cx="4536629" cy="3402472"/>
          </a:xfrm>
          <a:prstGeom prst="rect">
            <a:avLst/>
          </a:prstGeom>
        </p:spPr>
      </p:pic>
    </p:spTree>
    <p:extLst>
      <p:ext uri="{BB962C8B-B14F-4D97-AF65-F5344CB8AC3E}">
        <p14:creationId xmlns:p14="http://schemas.microsoft.com/office/powerpoint/2010/main" val="1485541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E925C0-2C7C-47BC-8CEC-549CE65CA7D6}"/>
              </a:ext>
            </a:extLst>
          </p:cNvPr>
          <p:cNvSpPr>
            <a:spLocks noGrp="1"/>
          </p:cNvSpPr>
          <p:nvPr>
            <p:ph type="sldNum" sz="quarter" idx="12"/>
          </p:nvPr>
        </p:nvSpPr>
        <p:spPr/>
        <p:txBody>
          <a:bodyPr/>
          <a:lstStyle/>
          <a:p>
            <a:fld id="{89B48E47-33F1-4C26-8211-928D7249E7DD}" type="slidenum">
              <a:rPr lang="en-US" smtClean="0"/>
              <a:t>4</a:t>
            </a:fld>
            <a:endParaRPr lang="en-US"/>
          </a:p>
        </p:txBody>
      </p:sp>
      <p:sp>
        <p:nvSpPr>
          <p:cNvPr id="3" name="TextBox 2">
            <a:extLst>
              <a:ext uri="{FF2B5EF4-FFF2-40B4-BE49-F238E27FC236}">
                <a16:creationId xmlns:a16="http://schemas.microsoft.com/office/drawing/2014/main" id="{DA45799A-6316-4B44-8111-7E2CF0E6D030}"/>
              </a:ext>
            </a:extLst>
          </p:cNvPr>
          <p:cNvSpPr txBox="1"/>
          <p:nvPr/>
        </p:nvSpPr>
        <p:spPr>
          <a:xfrm>
            <a:off x="743462" y="675608"/>
            <a:ext cx="7659860" cy="830997"/>
          </a:xfrm>
          <a:prstGeom prst="rect">
            <a:avLst/>
          </a:prstGeom>
          <a:noFill/>
        </p:spPr>
        <p:txBody>
          <a:bodyPr wrap="square" rtlCol="0">
            <a:spAutoFit/>
          </a:bodyPr>
          <a:lstStyle/>
          <a:p>
            <a:r>
              <a:rPr lang="en-US" sz="2400" b="1" dirty="0"/>
              <a:t>Gravitational Potential Energy (PE=</a:t>
            </a:r>
            <a:r>
              <a:rPr lang="en-US" sz="2400" b="1" dirty="0" err="1"/>
              <a:t>mgh</a:t>
            </a:r>
            <a:r>
              <a:rPr lang="en-US" sz="2400" b="1" dirty="0"/>
              <a:t>)</a:t>
            </a:r>
            <a:r>
              <a:rPr lang="en-US" sz="2400" dirty="0"/>
              <a:t> is known as the </a:t>
            </a:r>
            <a:r>
              <a:rPr lang="en-US" sz="2400" u="sng" dirty="0"/>
              <a:t>energy</a:t>
            </a:r>
            <a:r>
              <a:rPr lang="en-US" sz="2400" dirty="0"/>
              <a:t> </a:t>
            </a:r>
            <a:r>
              <a:rPr lang="en-US" sz="2400" u="sng" dirty="0"/>
              <a:t>of</a:t>
            </a:r>
            <a:r>
              <a:rPr lang="en-US" sz="2400" dirty="0"/>
              <a:t> </a:t>
            </a:r>
            <a:r>
              <a:rPr lang="en-US" sz="2400" u="sng" dirty="0"/>
              <a:t>position</a:t>
            </a:r>
            <a:r>
              <a:rPr lang="en-US" sz="2400" dirty="0"/>
              <a:t>.  </a:t>
            </a:r>
            <a:r>
              <a:rPr lang="en-US" sz="2400" dirty="0">
                <a:solidFill>
                  <a:srgbClr val="0070C0"/>
                </a:solidFill>
              </a:rPr>
              <a:t>Units = N*m </a:t>
            </a:r>
            <a:r>
              <a:rPr lang="en-US" sz="2400" dirty="0"/>
              <a:t>(or </a:t>
            </a:r>
            <a:r>
              <a:rPr lang="en-US" sz="2400" dirty="0">
                <a:solidFill>
                  <a:srgbClr val="0070C0"/>
                </a:solidFill>
              </a:rPr>
              <a:t>ft*</a:t>
            </a:r>
            <a:r>
              <a:rPr lang="en-US" sz="2400" dirty="0" err="1">
                <a:solidFill>
                  <a:srgbClr val="0070C0"/>
                </a:solidFill>
              </a:rPr>
              <a:t>lb</a:t>
            </a:r>
            <a:r>
              <a:rPr lang="en-US" sz="2400" dirty="0"/>
              <a:t>)</a:t>
            </a:r>
          </a:p>
        </p:txBody>
      </p:sp>
      <p:sp>
        <p:nvSpPr>
          <p:cNvPr id="4" name="Cube 3">
            <a:extLst>
              <a:ext uri="{FF2B5EF4-FFF2-40B4-BE49-F238E27FC236}">
                <a16:creationId xmlns:a16="http://schemas.microsoft.com/office/drawing/2014/main" id="{1A755BA2-A7D0-48BD-A977-F79556F3BB64}"/>
              </a:ext>
            </a:extLst>
          </p:cNvPr>
          <p:cNvSpPr/>
          <p:nvPr/>
        </p:nvSpPr>
        <p:spPr>
          <a:xfrm>
            <a:off x="9244930" y="2574069"/>
            <a:ext cx="1209821" cy="36512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18589D7A-AAE5-48A1-A73A-E5158F2C1D18}"/>
              </a:ext>
            </a:extLst>
          </p:cNvPr>
          <p:cNvCxnSpPr>
            <a:cxnSpLocks/>
          </p:cNvCxnSpPr>
          <p:nvPr/>
        </p:nvCxnSpPr>
        <p:spPr>
          <a:xfrm>
            <a:off x="9807637" y="3001684"/>
            <a:ext cx="0" cy="602703"/>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Cube 10">
            <a:extLst>
              <a:ext uri="{FF2B5EF4-FFF2-40B4-BE49-F238E27FC236}">
                <a16:creationId xmlns:a16="http://schemas.microsoft.com/office/drawing/2014/main" id="{F8F23DE1-1C8A-4336-908A-7E940E8782FE}"/>
              </a:ext>
            </a:extLst>
          </p:cNvPr>
          <p:cNvSpPr/>
          <p:nvPr/>
        </p:nvSpPr>
        <p:spPr>
          <a:xfrm>
            <a:off x="9244929" y="1672065"/>
            <a:ext cx="1209821" cy="365125"/>
          </a:xfrm>
          <a:prstGeom prst="cub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EA0C9962-8C48-4826-B053-648514D06262}"/>
              </a:ext>
            </a:extLst>
          </p:cNvPr>
          <p:cNvCxnSpPr/>
          <p:nvPr/>
        </p:nvCxnSpPr>
        <p:spPr>
          <a:xfrm>
            <a:off x="9216571" y="5457371"/>
            <a:ext cx="2137229"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70BF199-C1FC-4182-A6C6-819482F2D676}"/>
              </a:ext>
            </a:extLst>
          </p:cNvPr>
          <p:cNvSpPr txBox="1"/>
          <p:nvPr/>
        </p:nvSpPr>
        <p:spPr>
          <a:xfrm>
            <a:off x="8971389" y="3644284"/>
            <a:ext cx="1756899" cy="369332"/>
          </a:xfrm>
          <a:prstGeom prst="rect">
            <a:avLst/>
          </a:prstGeom>
          <a:noFill/>
        </p:spPr>
        <p:txBody>
          <a:bodyPr wrap="square" rtlCol="0">
            <a:spAutoFit/>
          </a:bodyPr>
          <a:lstStyle/>
          <a:p>
            <a:r>
              <a:rPr lang="en-US" dirty="0"/>
              <a:t>Force = Weight</a:t>
            </a:r>
          </a:p>
        </p:txBody>
      </p:sp>
      <p:cxnSp>
        <p:nvCxnSpPr>
          <p:cNvPr id="16" name="Straight Arrow Connector 15">
            <a:extLst>
              <a:ext uri="{FF2B5EF4-FFF2-40B4-BE49-F238E27FC236}">
                <a16:creationId xmlns:a16="http://schemas.microsoft.com/office/drawing/2014/main" id="{5D03D7E7-FD29-437A-B4F4-BB074486C07A}"/>
              </a:ext>
            </a:extLst>
          </p:cNvPr>
          <p:cNvCxnSpPr/>
          <p:nvPr/>
        </p:nvCxnSpPr>
        <p:spPr>
          <a:xfrm>
            <a:off x="10943772" y="1854627"/>
            <a:ext cx="0" cy="332697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92DC435-D29C-4D1D-9877-032B36256D0A}"/>
              </a:ext>
            </a:extLst>
          </p:cNvPr>
          <p:cNvSpPr txBox="1"/>
          <p:nvPr/>
        </p:nvSpPr>
        <p:spPr>
          <a:xfrm rot="16200000">
            <a:off x="10493661" y="3194173"/>
            <a:ext cx="1269554" cy="369332"/>
          </a:xfrm>
          <a:prstGeom prst="rect">
            <a:avLst/>
          </a:prstGeom>
          <a:noFill/>
        </p:spPr>
        <p:txBody>
          <a:bodyPr wrap="square" rtlCol="0">
            <a:spAutoFit/>
          </a:bodyPr>
          <a:lstStyle/>
          <a:p>
            <a:r>
              <a:rPr lang="en-US" dirty="0"/>
              <a:t>Distance</a:t>
            </a:r>
          </a:p>
        </p:txBody>
      </p:sp>
      <p:sp>
        <p:nvSpPr>
          <p:cNvPr id="12" name="TextBox 11">
            <a:extLst>
              <a:ext uri="{FF2B5EF4-FFF2-40B4-BE49-F238E27FC236}">
                <a16:creationId xmlns:a16="http://schemas.microsoft.com/office/drawing/2014/main" id="{9CCFC49A-93CD-46E3-ADF3-363DD1BDFEEB}"/>
              </a:ext>
            </a:extLst>
          </p:cNvPr>
          <p:cNvSpPr txBox="1"/>
          <p:nvPr/>
        </p:nvSpPr>
        <p:spPr>
          <a:xfrm>
            <a:off x="743461" y="1669440"/>
            <a:ext cx="7738893" cy="2308324"/>
          </a:xfrm>
          <a:prstGeom prst="rect">
            <a:avLst/>
          </a:prstGeom>
          <a:noFill/>
        </p:spPr>
        <p:txBody>
          <a:bodyPr wrap="square" rtlCol="0">
            <a:spAutoFit/>
          </a:bodyPr>
          <a:lstStyle/>
          <a:p>
            <a:r>
              <a:rPr lang="en-US" sz="2400" dirty="0"/>
              <a:t>The gravity force acting on a brick held at a height of five feet above the floor is doing no work while the brick is suspended at five feet because it is not moving (W = F x d</a:t>
            </a:r>
            <a:r>
              <a:rPr lang="en-US" sz="2400" baseline="-25000" dirty="0"/>
              <a:t>moved</a:t>
            </a:r>
            <a:r>
              <a:rPr lang="en-US" sz="2400" dirty="0"/>
              <a:t> and the distance moved = 0), but it has the potential to do work if the brick is released – as such, it has “energy” or the “ability to do work”.</a:t>
            </a:r>
          </a:p>
        </p:txBody>
      </p:sp>
      <p:sp>
        <p:nvSpPr>
          <p:cNvPr id="15" name="TextBox 14">
            <a:extLst>
              <a:ext uri="{FF2B5EF4-FFF2-40B4-BE49-F238E27FC236}">
                <a16:creationId xmlns:a16="http://schemas.microsoft.com/office/drawing/2014/main" id="{6DA70D20-F30F-43E8-B2A1-181607ED7265}"/>
              </a:ext>
            </a:extLst>
          </p:cNvPr>
          <p:cNvSpPr txBox="1"/>
          <p:nvPr/>
        </p:nvSpPr>
        <p:spPr>
          <a:xfrm>
            <a:off x="743461" y="4084327"/>
            <a:ext cx="7659860" cy="1938992"/>
          </a:xfrm>
          <a:prstGeom prst="rect">
            <a:avLst/>
          </a:prstGeom>
          <a:noFill/>
        </p:spPr>
        <p:txBody>
          <a:bodyPr wrap="square" rtlCol="0">
            <a:spAutoFit/>
          </a:bodyPr>
          <a:lstStyle/>
          <a:p>
            <a:r>
              <a:rPr lang="en-US" sz="2400" dirty="0"/>
              <a:t>When dropped, the Gravitational Force (</a:t>
            </a:r>
            <a:r>
              <a:rPr lang="en-US" sz="2400" b="1" dirty="0"/>
              <a:t>F = Weight = mg</a:t>
            </a:r>
            <a:r>
              <a:rPr lang="en-US" sz="2400" dirty="0"/>
              <a:t>) on the brick can start to perform work because the brick (and its inherent weight force) is free to move.   In this case, the </a:t>
            </a:r>
            <a:r>
              <a:rPr lang="en-US" sz="2400" b="1" dirty="0"/>
              <a:t>force</a:t>
            </a:r>
            <a:r>
              <a:rPr lang="en-US" sz="2400" dirty="0"/>
              <a:t> is being applied over the fall </a:t>
            </a:r>
            <a:r>
              <a:rPr lang="en-US" sz="2400" b="1" dirty="0"/>
              <a:t>distance  </a:t>
            </a:r>
            <a:r>
              <a:rPr lang="en-US" sz="2400" dirty="0"/>
              <a:t>(work = force x distance).  </a:t>
            </a:r>
          </a:p>
        </p:txBody>
      </p:sp>
    </p:spTree>
    <p:extLst>
      <p:ext uri="{BB962C8B-B14F-4D97-AF65-F5344CB8AC3E}">
        <p14:creationId xmlns:p14="http://schemas.microsoft.com/office/powerpoint/2010/main" val="342831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E925C0-2C7C-47BC-8CEC-549CE65CA7D6}"/>
              </a:ext>
            </a:extLst>
          </p:cNvPr>
          <p:cNvSpPr>
            <a:spLocks noGrp="1"/>
          </p:cNvSpPr>
          <p:nvPr>
            <p:ph type="sldNum" sz="quarter" idx="12"/>
          </p:nvPr>
        </p:nvSpPr>
        <p:spPr/>
        <p:txBody>
          <a:bodyPr/>
          <a:lstStyle/>
          <a:p>
            <a:fld id="{89B48E47-33F1-4C26-8211-928D7249E7DD}" type="slidenum">
              <a:rPr lang="en-US" smtClean="0"/>
              <a:t>5</a:t>
            </a:fld>
            <a:endParaRPr lang="en-US"/>
          </a:p>
        </p:txBody>
      </p:sp>
      <p:sp>
        <p:nvSpPr>
          <p:cNvPr id="3" name="TextBox 2">
            <a:extLst>
              <a:ext uri="{FF2B5EF4-FFF2-40B4-BE49-F238E27FC236}">
                <a16:creationId xmlns:a16="http://schemas.microsoft.com/office/drawing/2014/main" id="{DA45799A-6316-4B44-8111-7E2CF0E6D030}"/>
              </a:ext>
            </a:extLst>
          </p:cNvPr>
          <p:cNvSpPr txBox="1"/>
          <p:nvPr/>
        </p:nvSpPr>
        <p:spPr>
          <a:xfrm>
            <a:off x="893827" y="933153"/>
            <a:ext cx="7419537" cy="830997"/>
          </a:xfrm>
          <a:prstGeom prst="rect">
            <a:avLst/>
          </a:prstGeom>
          <a:noFill/>
        </p:spPr>
        <p:txBody>
          <a:bodyPr wrap="square" rtlCol="0">
            <a:spAutoFit/>
          </a:bodyPr>
          <a:lstStyle/>
          <a:p>
            <a:r>
              <a:rPr lang="en-US" sz="2400" b="1" dirty="0"/>
              <a:t>Kinetic Energy (KE = ½ mv</a:t>
            </a:r>
            <a:r>
              <a:rPr lang="en-US" sz="2400" b="1" baseline="30000" dirty="0"/>
              <a:t>2</a:t>
            </a:r>
            <a:r>
              <a:rPr lang="en-US" sz="2400" b="1" dirty="0"/>
              <a:t>)</a:t>
            </a:r>
            <a:r>
              <a:rPr lang="en-US" sz="2400" dirty="0"/>
              <a:t> is known as the </a:t>
            </a:r>
            <a:r>
              <a:rPr lang="en-US" sz="2400" u="sng" dirty="0"/>
              <a:t>energy</a:t>
            </a:r>
            <a:r>
              <a:rPr lang="en-US" sz="2400" dirty="0"/>
              <a:t> </a:t>
            </a:r>
            <a:r>
              <a:rPr lang="en-US" sz="2400" u="sng" dirty="0"/>
              <a:t>of motion</a:t>
            </a:r>
            <a:r>
              <a:rPr lang="en-US" sz="2400" dirty="0"/>
              <a:t>.  </a:t>
            </a:r>
            <a:r>
              <a:rPr lang="en-US" sz="2400" dirty="0">
                <a:solidFill>
                  <a:srgbClr val="0070C0"/>
                </a:solidFill>
              </a:rPr>
              <a:t>Units = N*m </a:t>
            </a:r>
            <a:r>
              <a:rPr lang="en-US" sz="2400" dirty="0"/>
              <a:t>(or </a:t>
            </a:r>
            <a:r>
              <a:rPr lang="en-US" sz="2400" dirty="0">
                <a:solidFill>
                  <a:srgbClr val="0070C0"/>
                </a:solidFill>
              </a:rPr>
              <a:t>ft*</a:t>
            </a:r>
            <a:r>
              <a:rPr lang="en-US" sz="2400" dirty="0" err="1">
                <a:solidFill>
                  <a:srgbClr val="0070C0"/>
                </a:solidFill>
              </a:rPr>
              <a:t>lb</a:t>
            </a:r>
            <a:r>
              <a:rPr lang="en-US" sz="2400" dirty="0"/>
              <a:t>)</a:t>
            </a:r>
          </a:p>
        </p:txBody>
      </p:sp>
      <p:sp>
        <p:nvSpPr>
          <p:cNvPr id="4" name="Cube 3">
            <a:extLst>
              <a:ext uri="{FF2B5EF4-FFF2-40B4-BE49-F238E27FC236}">
                <a16:creationId xmlns:a16="http://schemas.microsoft.com/office/drawing/2014/main" id="{1A755BA2-A7D0-48BD-A977-F79556F3BB64}"/>
              </a:ext>
            </a:extLst>
          </p:cNvPr>
          <p:cNvSpPr/>
          <p:nvPr/>
        </p:nvSpPr>
        <p:spPr>
          <a:xfrm>
            <a:off x="10214844" y="1552728"/>
            <a:ext cx="1209821" cy="36512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Arrow Connector 5">
            <a:extLst>
              <a:ext uri="{FF2B5EF4-FFF2-40B4-BE49-F238E27FC236}">
                <a16:creationId xmlns:a16="http://schemas.microsoft.com/office/drawing/2014/main" id="{18589D7A-AAE5-48A1-A73A-E5158F2C1D18}"/>
              </a:ext>
            </a:extLst>
          </p:cNvPr>
          <p:cNvCxnSpPr>
            <a:cxnSpLocks/>
          </p:cNvCxnSpPr>
          <p:nvPr/>
        </p:nvCxnSpPr>
        <p:spPr>
          <a:xfrm>
            <a:off x="9673085" y="2242028"/>
            <a:ext cx="477548"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Cube 10">
            <a:extLst>
              <a:ext uri="{FF2B5EF4-FFF2-40B4-BE49-F238E27FC236}">
                <a16:creationId xmlns:a16="http://schemas.microsoft.com/office/drawing/2014/main" id="{F8F23DE1-1C8A-4336-908A-7E940E8782FE}"/>
              </a:ext>
            </a:extLst>
          </p:cNvPr>
          <p:cNvSpPr/>
          <p:nvPr/>
        </p:nvSpPr>
        <p:spPr>
          <a:xfrm>
            <a:off x="8497023" y="1552728"/>
            <a:ext cx="1209821" cy="365125"/>
          </a:xfrm>
          <a:prstGeom prst="cub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70BF199-C1FC-4182-A6C6-819482F2D676}"/>
              </a:ext>
            </a:extLst>
          </p:cNvPr>
          <p:cNvSpPr txBox="1"/>
          <p:nvPr/>
        </p:nvSpPr>
        <p:spPr>
          <a:xfrm>
            <a:off x="8920868" y="2456689"/>
            <a:ext cx="2137229" cy="646331"/>
          </a:xfrm>
          <a:prstGeom prst="rect">
            <a:avLst/>
          </a:prstGeom>
          <a:noFill/>
        </p:spPr>
        <p:txBody>
          <a:bodyPr wrap="square" rtlCol="0">
            <a:spAutoFit/>
          </a:bodyPr>
          <a:lstStyle/>
          <a:p>
            <a:pPr algn="ctr"/>
            <a:r>
              <a:rPr lang="en-US" dirty="0"/>
              <a:t>Velocity = Constant</a:t>
            </a:r>
          </a:p>
          <a:p>
            <a:pPr algn="ctr"/>
            <a:r>
              <a:rPr lang="en-US" dirty="0"/>
              <a:t>Net Force = 0</a:t>
            </a:r>
          </a:p>
        </p:txBody>
      </p:sp>
      <p:sp>
        <p:nvSpPr>
          <p:cNvPr id="15" name="TextBox 14">
            <a:extLst>
              <a:ext uri="{FF2B5EF4-FFF2-40B4-BE49-F238E27FC236}">
                <a16:creationId xmlns:a16="http://schemas.microsoft.com/office/drawing/2014/main" id="{9B6BEBC2-A837-4929-96B4-5B7121647DF9}"/>
              </a:ext>
            </a:extLst>
          </p:cNvPr>
          <p:cNvSpPr txBox="1"/>
          <p:nvPr/>
        </p:nvSpPr>
        <p:spPr>
          <a:xfrm>
            <a:off x="893825" y="1934778"/>
            <a:ext cx="7095197" cy="1938992"/>
          </a:xfrm>
          <a:prstGeom prst="rect">
            <a:avLst/>
          </a:prstGeom>
          <a:noFill/>
        </p:spPr>
        <p:txBody>
          <a:bodyPr wrap="square" rtlCol="0">
            <a:spAutoFit/>
          </a:bodyPr>
          <a:lstStyle/>
          <a:p>
            <a:r>
              <a:rPr lang="en-US" sz="2400" dirty="0"/>
              <a:t>If a brick is moving at a </a:t>
            </a:r>
            <a:r>
              <a:rPr lang="en-US" sz="2400" u="sng" dirty="0"/>
              <a:t>constant</a:t>
            </a:r>
            <a:r>
              <a:rPr lang="en-US" sz="2400" dirty="0"/>
              <a:t> </a:t>
            </a:r>
            <a:r>
              <a:rPr lang="en-US" sz="2400" u="sng" dirty="0"/>
              <a:t>velocity</a:t>
            </a:r>
            <a:r>
              <a:rPr lang="en-US" sz="2400" dirty="0"/>
              <a:t> it is by definition not being accelerated.  If it is not being accelerated, the sum of the forces (i.e. pulling/pushing, friction, drag, </a:t>
            </a:r>
            <a:r>
              <a:rPr lang="en-US" sz="2400" dirty="0" err="1"/>
              <a:t>etc</a:t>
            </a:r>
            <a:r>
              <a:rPr lang="en-US" sz="2400" dirty="0"/>
              <a:t>) acting on the brick must be zero (Force</a:t>
            </a:r>
            <a:r>
              <a:rPr lang="en-US" sz="2400" baseline="-25000" dirty="0"/>
              <a:t>Net</a:t>
            </a:r>
            <a:r>
              <a:rPr lang="en-US" sz="2400" dirty="0"/>
              <a:t> = 0).  This is Newton’s 2</a:t>
            </a:r>
            <a:r>
              <a:rPr lang="en-US" sz="2400" baseline="30000" dirty="0"/>
              <a:t>nd</a:t>
            </a:r>
            <a:r>
              <a:rPr lang="en-US" sz="2400" dirty="0"/>
              <a:t> Law in action.</a:t>
            </a:r>
          </a:p>
        </p:txBody>
      </p:sp>
      <p:sp>
        <p:nvSpPr>
          <p:cNvPr id="18" name="TextBox 17">
            <a:extLst>
              <a:ext uri="{FF2B5EF4-FFF2-40B4-BE49-F238E27FC236}">
                <a16:creationId xmlns:a16="http://schemas.microsoft.com/office/drawing/2014/main" id="{24C3E8BB-F07A-4DBF-A714-4132B3240E80}"/>
              </a:ext>
            </a:extLst>
          </p:cNvPr>
          <p:cNvSpPr txBox="1"/>
          <p:nvPr/>
        </p:nvSpPr>
        <p:spPr>
          <a:xfrm>
            <a:off x="893826" y="4051888"/>
            <a:ext cx="10459974" cy="830997"/>
          </a:xfrm>
          <a:prstGeom prst="rect">
            <a:avLst/>
          </a:prstGeom>
          <a:noFill/>
        </p:spPr>
        <p:txBody>
          <a:bodyPr wrap="square" rtlCol="0">
            <a:spAutoFit/>
          </a:bodyPr>
          <a:lstStyle/>
          <a:p>
            <a:r>
              <a:rPr lang="en-US" sz="2400" b="1" dirty="0"/>
              <a:t>Work</a:t>
            </a:r>
            <a:r>
              <a:rPr lang="en-US" sz="2400" dirty="0"/>
              <a:t> is a </a:t>
            </a:r>
            <a:r>
              <a:rPr lang="en-US" sz="2400" b="1" dirty="0"/>
              <a:t>Force</a:t>
            </a:r>
            <a:r>
              <a:rPr lang="en-US" sz="2400" dirty="0"/>
              <a:t> acting over a </a:t>
            </a:r>
            <a:r>
              <a:rPr lang="en-US" sz="2400" b="1" dirty="0"/>
              <a:t>Distance</a:t>
            </a:r>
            <a:r>
              <a:rPr lang="en-US" sz="2400" dirty="0"/>
              <a:t>, and while the moving brick results in a “distance” being covered over time, the lack of a net force means no work is done.</a:t>
            </a:r>
          </a:p>
        </p:txBody>
      </p:sp>
    </p:spTree>
    <p:extLst>
      <p:ext uri="{BB962C8B-B14F-4D97-AF65-F5344CB8AC3E}">
        <p14:creationId xmlns:p14="http://schemas.microsoft.com/office/powerpoint/2010/main" val="1948086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E925C0-2C7C-47BC-8CEC-549CE65CA7D6}"/>
              </a:ext>
            </a:extLst>
          </p:cNvPr>
          <p:cNvSpPr>
            <a:spLocks noGrp="1"/>
          </p:cNvSpPr>
          <p:nvPr>
            <p:ph type="sldNum" sz="quarter" idx="12"/>
          </p:nvPr>
        </p:nvSpPr>
        <p:spPr/>
        <p:txBody>
          <a:bodyPr/>
          <a:lstStyle/>
          <a:p>
            <a:fld id="{89B48E47-33F1-4C26-8211-928D7249E7DD}" type="slidenum">
              <a:rPr lang="en-US" smtClean="0"/>
              <a:t>6</a:t>
            </a:fld>
            <a:endParaRPr lang="en-US"/>
          </a:p>
        </p:txBody>
      </p:sp>
      <p:sp>
        <p:nvSpPr>
          <p:cNvPr id="19" name="TextBox 18">
            <a:extLst>
              <a:ext uri="{FF2B5EF4-FFF2-40B4-BE49-F238E27FC236}">
                <a16:creationId xmlns:a16="http://schemas.microsoft.com/office/drawing/2014/main" id="{3ADDC830-836F-4CC9-9DC8-EB38C034478D}"/>
              </a:ext>
            </a:extLst>
          </p:cNvPr>
          <p:cNvSpPr txBox="1"/>
          <p:nvPr/>
        </p:nvSpPr>
        <p:spPr>
          <a:xfrm>
            <a:off x="992300" y="751344"/>
            <a:ext cx="6618322" cy="2677656"/>
          </a:xfrm>
          <a:prstGeom prst="rect">
            <a:avLst/>
          </a:prstGeom>
          <a:noFill/>
        </p:spPr>
        <p:txBody>
          <a:bodyPr wrap="square" rtlCol="0">
            <a:spAutoFit/>
          </a:bodyPr>
          <a:lstStyle/>
          <a:p>
            <a:r>
              <a:rPr lang="en-US" sz="2400" dirty="0"/>
              <a:t>However, if the moving brick collides with another object it will generally slow down.  This means the brick will have a negative acceleration (a.k.a. deceleration).  If there is an acceleration, then a net force must exist.  While the distance over which this force acts may be short, it is occurring over a finite distance.</a:t>
            </a:r>
          </a:p>
        </p:txBody>
      </p:sp>
      <p:sp>
        <p:nvSpPr>
          <p:cNvPr id="12" name="Cube 11">
            <a:extLst>
              <a:ext uri="{FF2B5EF4-FFF2-40B4-BE49-F238E27FC236}">
                <a16:creationId xmlns:a16="http://schemas.microsoft.com/office/drawing/2014/main" id="{7E8B9B66-F7BF-4C8D-A84F-2FC8DB9FF459}"/>
              </a:ext>
            </a:extLst>
          </p:cNvPr>
          <p:cNvSpPr/>
          <p:nvPr/>
        </p:nvSpPr>
        <p:spPr>
          <a:xfrm>
            <a:off x="10144505" y="1271375"/>
            <a:ext cx="631348" cy="365125"/>
          </a:xfrm>
          <a:prstGeom prst="cub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CC289163-B0FE-45D1-8D8D-8F257105EB89}"/>
              </a:ext>
            </a:extLst>
          </p:cNvPr>
          <p:cNvSpPr txBox="1"/>
          <p:nvPr/>
        </p:nvSpPr>
        <p:spPr>
          <a:xfrm>
            <a:off x="992300" y="3575138"/>
            <a:ext cx="6618322" cy="1200329"/>
          </a:xfrm>
          <a:prstGeom prst="rect">
            <a:avLst/>
          </a:prstGeom>
          <a:noFill/>
        </p:spPr>
        <p:txBody>
          <a:bodyPr wrap="square" rtlCol="0">
            <a:spAutoFit/>
          </a:bodyPr>
          <a:lstStyle/>
          <a:p>
            <a:r>
              <a:rPr lang="en-US" sz="2400" dirty="0"/>
              <a:t>As such, there is a </a:t>
            </a:r>
            <a:r>
              <a:rPr lang="en-US" sz="2400" b="1" dirty="0"/>
              <a:t>Force</a:t>
            </a:r>
            <a:r>
              <a:rPr lang="en-US" sz="2400" dirty="0"/>
              <a:t> acting over a </a:t>
            </a:r>
            <a:r>
              <a:rPr lang="en-US" sz="2400" b="1" dirty="0"/>
              <a:t>Distance</a:t>
            </a:r>
            <a:r>
              <a:rPr lang="en-US" sz="2400" dirty="0"/>
              <a:t>, and thus </a:t>
            </a:r>
            <a:r>
              <a:rPr lang="en-US" sz="2400" b="1" dirty="0"/>
              <a:t>Work</a:t>
            </a:r>
            <a:r>
              <a:rPr lang="en-US" sz="2400" dirty="0"/>
              <a:t> is done.  Hence, Kinetic Energy has the ability to do work…</a:t>
            </a:r>
          </a:p>
        </p:txBody>
      </p:sp>
      <p:sp>
        <p:nvSpPr>
          <p:cNvPr id="9" name="TextBox 8">
            <a:extLst>
              <a:ext uri="{FF2B5EF4-FFF2-40B4-BE49-F238E27FC236}">
                <a16:creationId xmlns:a16="http://schemas.microsoft.com/office/drawing/2014/main" id="{1A43EF6A-4BAB-4825-8DA6-3ECC463A6925}"/>
              </a:ext>
            </a:extLst>
          </p:cNvPr>
          <p:cNvSpPr txBox="1"/>
          <p:nvPr/>
        </p:nvSpPr>
        <p:spPr>
          <a:xfrm>
            <a:off x="992299" y="4921606"/>
            <a:ext cx="10205583" cy="830997"/>
          </a:xfrm>
          <a:prstGeom prst="rect">
            <a:avLst/>
          </a:prstGeom>
          <a:noFill/>
        </p:spPr>
        <p:txBody>
          <a:bodyPr wrap="square" rtlCol="0">
            <a:spAutoFit/>
          </a:bodyPr>
          <a:lstStyle/>
          <a:p>
            <a:r>
              <a:rPr lang="en-US" sz="2400" dirty="0"/>
              <a:t>The amount of work done by the brick is equal to the change in Kinetic Energy of the brick as a result of the collision.</a:t>
            </a:r>
          </a:p>
        </p:txBody>
      </p:sp>
      <p:sp>
        <p:nvSpPr>
          <p:cNvPr id="10" name="Cube 9">
            <a:extLst>
              <a:ext uri="{FF2B5EF4-FFF2-40B4-BE49-F238E27FC236}">
                <a16:creationId xmlns:a16="http://schemas.microsoft.com/office/drawing/2014/main" id="{F2586727-57B4-4261-AF9A-A34C91FED1DA}"/>
              </a:ext>
            </a:extLst>
          </p:cNvPr>
          <p:cNvSpPr/>
          <p:nvPr/>
        </p:nvSpPr>
        <p:spPr>
          <a:xfrm>
            <a:off x="8540260" y="1252359"/>
            <a:ext cx="1209821" cy="36512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a:extLst>
              <a:ext uri="{FF2B5EF4-FFF2-40B4-BE49-F238E27FC236}">
                <a16:creationId xmlns:a16="http://schemas.microsoft.com/office/drawing/2014/main" id="{4BEC53FB-2DF8-44AF-8513-F0F17116377B}"/>
              </a:ext>
            </a:extLst>
          </p:cNvPr>
          <p:cNvCxnSpPr>
            <a:cxnSpLocks/>
          </p:cNvCxnSpPr>
          <p:nvPr/>
        </p:nvCxnSpPr>
        <p:spPr>
          <a:xfrm>
            <a:off x="8792308" y="1434921"/>
            <a:ext cx="691686"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Cube 21">
            <a:extLst>
              <a:ext uri="{FF2B5EF4-FFF2-40B4-BE49-F238E27FC236}">
                <a16:creationId xmlns:a16="http://schemas.microsoft.com/office/drawing/2014/main" id="{FD77C436-1C9F-49EE-B769-AF894DC5D007}"/>
              </a:ext>
            </a:extLst>
          </p:cNvPr>
          <p:cNvSpPr/>
          <p:nvPr/>
        </p:nvSpPr>
        <p:spPr>
          <a:xfrm>
            <a:off x="9046697" y="2462684"/>
            <a:ext cx="1209821" cy="36512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Arrow Connector 22">
            <a:extLst>
              <a:ext uri="{FF2B5EF4-FFF2-40B4-BE49-F238E27FC236}">
                <a16:creationId xmlns:a16="http://schemas.microsoft.com/office/drawing/2014/main" id="{7034144B-E04D-4E90-8944-6D003D692D18}"/>
              </a:ext>
            </a:extLst>
          </p:cNvPr>
          <p:cNvCxnSpPr>
            <a:cxnSpLocks/>
          </p:cNvCxnSpPr>
          <p:nvPr/>
        </p:nvCxnSpPr>
        <p:spPr>
          <a:xfrm>
            <a:off x="9298745" y="2645246"/>
            <a:ext cx="691686"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Cube 20">
            <a:extLst>
              <a:ext uri="{FF2B5EF4-FFF2-40B4-BE49-F238E27FC236}">
                <a16:creationId xmlns:a16="http://schemas.microsoft.com/office/drawing/2014/main" id="{D9BB89E6-6920-4B84-A87C-6123CABA9A29}"/>
              </a:ext>
            </a:extLst>
          </p:cNvPr>
          <p:cNvSpPr/>
          <p:nvPr/>
        </p:nvSpPr>
        <p:spPr>
          <a:xfrm>
            <a:off x="10144505" y="2467632"/>
            <a:ext cx="631348" cy="365125"/>
          </a:xfrm>
          <a:prstGeom prst="cub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Cube 23">
            <a:extLst>
              <a:ext uri="{FF2B5EF4-FFF2-40B4-BE49-F238E27FC236}">
                <a16:creationId xmlns:a16="http://schemas.microsoft.com/office/drawing/2014/main" id="{FB03EC5C-30A0-4F28-B7A6-9531D3C029CF}"/>
              </a:ext>
            </a:extLst>
          </p:cNvPr>
          <p:cNvSpPr/>
          <p:nvPr/>
        </p:nvSpPr>
        <p:spPr>
          <a:xfrm>
            <a:off x="9413660" y="3589844"/>
            <a:ext cx="1209821" cy="36512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id="{6F148D12-9622-46EE-A260-B3AFE3DD273E}"/>
              </a:ext>
            </a:extLst>
          </p:cNvPr>
          <p:cNvCxnSpPr>
            <a:cxnSpLocks/>
          </p:cNvCxnSpPr>
          <p:nvPr/>
        </p:nvCxnSpPr>
        <p:spPr>
          <a:xfrm>
            <a:off x="9665708" y="3772406"/>
            <a:ext cx="493539"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Cube 25">
            <a:extLst>
              <a:ext uri="{FF2B5EF4-FFF2-40B4-BE49-F238E27FC236}">
                <a16:creationId xmlns:a16="http://schemas.microsoft.com/office/drawing/2014/main" id="{69BD04B4-4275-4220-9DF8-AC45C0724B8D}"/>
              </a:ext>
            </a:extLst>
          </p:cNvPr>
          <p:cNvSpPr/>
          <p:nvPr/>
        </p:nvSpPr>
        <p:spPr>
          <a:xfrm>
            <a:off x="10778758" y="3594792"/>
            <a:ext cx="631348" cy="365125"/>
          </a:xfrm>
          <a:prstGeom prst="cub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7" name="Straight Arrow Connector 26">
            <a:extLst>
              <a:ext uri="{FF2B5EF4-FFF2-40B4-BE49-F238E27FC236}">
                <a16:creationId xmlns:a16="http://schemas.microsoft.com/office/drawing/2014/main" id="{A7225DEF-4FA2-4CAF-968D-CC57E5134360}"/>
              </a:ext>
            </a:extLst>
          </p:cNvPr>
          <p:cNvCxnSpPr>
            <a:cxnSpLocks/>
          </p:cNvCxnSpPr>
          <p:nvPr/>
        </p:nvCxnSpPr>
        <p:spPr>
          <a:xfrm>
            <a:off x="10873159" y="3772406"/>
            <a:ext cx="49353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3F51A2C-57BF-441F-96F1-8DE8FB7DE994}"/>
              </a:ext>
            </a:extLst>
          </p:cNvPr>
          <p:cNvSpPr txBox="1"/>
          <p:nvPr/>
        </p:nvSpPr>
        <p:spPr>
          <a:xfrm>
            <a:off x="9143998" y="1727241"/>
            <a:ext cx="1037466" cy="369332"/>
          </a:xfrm>
          <a:prstGeom prst="rect">
            <a:avLst/>
          </a:prstGeom>
          <a:noFill/>
        </p:spPr>
        <p:txBody>
          <a:bodyPr wrap="square" rtlCol="0">
            <a:spAutoFit/>
          </a:bodyPr>
          <a:lstStyle/>
          <a:p>
            <a:r>
              <a:rPr lang="en-US" dirty="0"/>
              <a:t>Time = t</a:t>
            </a:r>
          </a:p>
        </p:txBody>
      </p:sp>
      <p:sp>
        <p:nvSpPr>
          <p:cNvPr id="28" name="TextBox 27">
            <a:extLst>
              <a:ext uri="{FF2B5EF4-FFF2-40B4-BE49-F238E27FC236}">
                <a16:creationId xmlns:a16="http://schemas.microsoft.com/office/drawing/2014/main" id="{B3A351D3-75E9-434A-8286-EF61FE0EC4F3}"/>
              </a:ext>
            </a:extLst>
          </p:cNvPr>
          <p:cNvSpPr txBox="1"/>
          <p:nvPr/>
        </p:nvSpPr>
        <p:spPr>
          <a:xfrm>
            <a:off x="9358559" y="2948475"/>
            <a:ext cx="1514600" cy="369332"/>
          </a:xfrm>
          <a:prstGeom prst="rect">
            <a:avLst/>
          </a:prstGeom>
          <a:noFill/>
        </p:spPr>
        <p:txBody>
          <a:bodyPr wrap="square" rtlCol="0">
            <a:spAutoFit/>
          </a:bodyPr>
          <a:lstStyle/>
          <a:p>
            <a:r>
              <a:rPr lang="en-US" dirty="0"/>
              <a:t>Time = t + dt</a:t>
            </a:r>
          </a:p>
        </p:txBody>
      </p:sp>
      <p:sp>
        <p:nvSpPr>
          <p:cNvPr id="29" name="TextBox 28">
            <a:extLst>
              <a:ext uri="{FF2B5EF4-FFF2-40B4-BE49-F238E27FC236}">
                <a16:creationId xmlns:a16="http://schemas.microsoft.com/office/drawing/2014/main" id="{7E5FB452-9E16-40B2-9E27-B005089A3DBB}"/>
              </a:ext>
            </a:extLst>
          </p:cNvPr>
          <p:cNvSpPr txBox="1"/>
          <p:nvPr/>
        </p:nvSpPr>
        <p:spPr>
          <a:xfrm>
            <a:off x="9805780" y="4175302"/>
            <a:ext cx="1780683" cy="369332"/>
          </a:xfrm>
          <a:prstGeom prst="rect">
            <a:avLst/>
          </a:prstGeom>
          <a:noFill/>
        </p:spPr>
        <p:txBody>
          <a:bodyPr wrap="square" rtlCol="0">
            <a:spAutoFit/>
          </a:bodyPr>
          <a:lstStyle/>
          <a:p>
            <a:r>
              <a:rPr lang="en-US" dirty="0"/>
              <a:t>Time = t + 2dt</a:t>
            </a:r>
          </a:p>
        </p:txBody>
      </p:sp>
      <p:sp>
        <p:nvSpPr>
          <p:cNvPr id="6" name="TextBox 5">
            <a:extLst>
              <a:ext uri="{FF2B5EF4-FFF2-40B4-BE49-F238E27FC236}">
                <a16:creationId xmlns:a16="http://schemas.microsoft.com/office/drawing/2014/main" id="{BAFBD568-C7F7-4550-8AB6-4B6B5F9625A7}"/>
              </a:ext>
            </a:extLst>
          </p:cNvPr>
          <p:cNvSpPr txBox="1"/>
          <p:nvPr/>
        </p:nvSpPr>
        <p:spPr>
          <a:xfrm>
            <a:off x="9921792" y="2083608"/>
            <a:ext cx="856430" cy="369332"/>
          </a:xfrm>
          <a:prstGeom prst="rect">
            <a:avLst/>
          </a:prstGeom>
          <a:noFill/>
        </p:spPr>
        <p:txBody>
          <a:bodyPr wrap="square" rtlCol="0">
            <a:spAutoFit/>
          </a:bodyPr>
          <a:lstStyle/>
          <a:p>
            <a:r>
              <a:rPr lang="en-US" dirty="0">
                <a:solidFill>
                  <a:srgbClr val="FF0000"/>
                </a:solidFill>
              </a:rPr>
              <a:t>Clink!</a:t>
            </a:r>
          </a:p>
        </p:txBody>
      </p:sp>
    </p:spTree>
    <p:extLst>
      <p:ext uri="{BB962C8B-B14F-4D97-AF65-F5344CB8AC3E}">
        <p14:creationId xmlns:p14="http://schemas.microsoft.com/office/powerpoint/2010/main" val="531486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E925C0-2C7C-47BC-8CEC-549CE65CA7D6}"/>
              </a:ext>
            </a:extLst>
          </p:cNvPr>
          <p:cNvSpPr>
            <a:spLocks noGrp="1"/>
          </p:cNvSpPr>
          <p:nvPr>
            <p:ph type="sldNum" sz="quarter" idx="12"/>
          </p:nvPr>
        </p:nvSpPr>
        <p:spPr/>
        <p:txBody>
          <a:bodyPr/>
          <a:lstStyle/>
          <a:p>
            <a:fld id="{89B48E47-33F1-4C26-8211-928D7249E7DD}" type="slidenum">
              <a:rPr lang="en-US" smtClean="0"/>
              <a:t>7</a:t>
            </a:fld>
            <a:endParaRPr lang="en-US" dirty="0"/>
          </a:p>
        </p:txBody>
      </p:sp>
      <p:sp>
        <p:nvSpPr>
          <p:cNvPr id="19" name="TextBox 18">
            <a:extLst>
              <a:ext uri="{FF2B5EF4-FFF2-40B4-BE49-F238E27FC236}">
                <a16:creationId xmlns:a16="http://schemas.microsoft.com/office/drawing/2014/main" id="{3ADDC830-836F-4CC9-9DC8-EB38C034478D}"/>
              </a:ext>
            </a:extLst>
          </p:cNvPr>
          <p:cNvSpPr txBox="1"/>
          <p:nvPr/>
        </p:nvSpPr>
        <p:spPr>
          <a:xfrm>
            <a:off x="945805" y="1917853"/>
            <a:ext cx="6618322" cy="2308324"/>
          </a:xfrm>
          <a:prstGeom prst="rect">
            <a:avLst/>
          </a:prstGeom>
          <a:noFill/>
        </p:spPr>
        <p:txBody>
          <a:bodyPr wrap="square" rtlCol="0">
            <a:spAutoFit/>
          </a:bodyPr>
          <a:lstStyle/>
          <a:p>
            <a:r>
              <a:rPr lang="en-US" sz="2400" dirty="0"/>
              <a:t>If the brick is being accelerated, by definition it must have a force acting on it (F=ma).</a:t>
            </a:r>
          </a:p>
          <a:p>
            <a:endParaRPr lang="en-US" sz="2400" dirty="0"/>
          </a:p>
          <a:p>
            <a:r>
              <a:rPr lang="en-US" sz="2400" dirty="0"/>
              <a:t>As such, that force is acting over some distance and as a result, there is energy in the system and it is the energy of motion...  </a:t>
            </a:r>
          </a:p>
        </p:txBody>
      </p:sp>
      <p:grpSp>
        <p:nvGrpSpPr>
          <p:cNvPr id="4" name="Group 3">
            <a:extLst>
              <a:ext uri="{FF2B5EF4-FFF2-40B4-BE49-F238E27FC236}">
                <a16:creationId xmlns:a16="http://schemas.microsoft.com/office/drawing/2014/main" id="{BBFDADF5-3E04-4AF7-91BC-8155F2D2E28D}"/>
              </a:ext>
            </a:extLst>
          </p:cNvPr>
          <p:cNvGrpSpPr/>
          <p:nvPr/>
        </p:nvGrpSpPr>
        <p:grpSpPr>
          <a:xfrm>
            <a:off x="8083057" y="674931"/>
            <a:ext cx="1751148" cy="708031"/>
            <a:chOff x="8294074" y="1392384"/>
            <a:chExt cx="1751148" cy="708031"/>
          </a:xfrm>
        </p:grpSpPr>
        <p:sp>
          <p:nvSpPr>
            <p:cNvPr id="12" name="Cube 11">
              <a:extLst>
                <a:ext uri="{FF2B5EF4-FFF2-40B4-BE49-F238E27FC236}">
                  <a16:creationId xmlns:a16="http://schemas.microsoft.com/office/drawing/2014/main" id="{7E8B9B66-F7BF-4C8D-A84F-2FC8DB9FF459}"/>
                </a:ext>
              </a:extLst>
            </p:cNvPr>
            <p:cNvSpPr/>
            <p:nvPr/>
          </p:nvSpPr>
          <p:spPr>
            <a:xfrm>
              <a:off x="8835401" y="1735290"/>
              <a:ext cx="1209821" cy="36512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C7DB17EB-3049-45BB-99AF-EEC0D8C1BCF6}"/>
                </a:ext>
              </a:extLst>
            </p:cNvPr>
            <p:cNvCxnSpPr>
              <a:cxnSpLocks/>
            </p:cNvCxnSpPr>
            <p:nvPr/>
          </p:nvCxnSpPr>
          <p:spPr>
            <a:xfrm>
              <a:off x="8336278" y="1935162"/>
              <a:ext cx="477548" cy="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1E94786-A1FE-4B10-BB05-BB432632A698}"/>
                </a:ext>
              </a:extLst>
            </p:cNvPr>
            <p:cNvSpPr txBox="1"/>
            <p:nvPr/>
          </p:nvSpPr>
          <p:spPr>
            <a:xfrm>
              <a:off x="8294074" y="1392384"/>
              <a:ext cx="807723" cy="369332"/>
            </a:xfrm>
            <a:prstGeom prst="rect">
              <a:avLst/>
            </a:prstGeom>
            <a:noFill/>
          </p:spPr>
          <p:txBody>
            <a:bodyPr wrap="square" rtlCol="0">
              <a:spAutoFit/>
            </a:bodyPr>
            <a:lstStyle/>
            <a:p>
              <a:r>
                <a:rPr lang="en-US" dirty="0">
                  <a:solidFill>
                    <a:srgbClr val="00B050"/>
                  </a:solidFill>
                </a:rPr>
                <a:t>Force</a:t>
              </a:r>
            </a:p>
          </p:txBody>
        </p:sp>
      </p:grpSp>
      <p:grpSp>
        <p:nvGrpSpPr>
          <p:cNvPr id="5" name="Group 4">
            <a:extLst>
              <a:ext uri="{FF2B5EF4-FFF2-40B4-BE49-F238E27FC236}">
                <a16:creationId xmlns:a16="http://schemas.microsoft.com/office/drawing/2014/main" id="{3F4E0A2D-4FD8-43A2-84BB-D109F78D6315}"/>
              </a:ext>
            </a:extLst>
          </p:cNvPr>
          <p:cNvGrpSpPr/>
          <p:nvPr/>
        </p:nvGrpSpPr>
        <p:grpSpPr>
          <a:xfrm>
            <a:off x="8602808" y="2149183"/>
            <a:ext cx="1751148" cy="708031"/>
            <a:chOff x="8898984" y="2571727"/>
            <a:chExt cx="1751148" cy="708031"/>
          </a:xfrm>
        </p:grpSpPr>
        <p:sp>
          <p:nvSpPr>
            <p:cNvPr id="10" name="Cube 9">
              <a:extLst>
                <a:ext uri="{FF2B5EF4-FFF2-40B4-BE49-F238E27FC236}">
                  <a16:creationId xmlns:a16="http://schemas.microsoft.com/office/drawing/2014/main" id="{E1CA5ADD-3F5B-4274-8EED-D4995A88E882}"/>
                </a:ext>
              </a:extLst>
            </p:cNvPr>
            <p:cNvSpPr/>
            <p:nvPr/>
          </p:nvSpPr>
          <p:spPr>
            <a:xfrm>
              <a:off x="9440311" y="2914633"/>
              <a:ext cx="1209821" cy="36512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a:extLst>
                <a:ext uri="{FF2B5EF4-FFF2-40B4-BE49-F238E27FC236}">
                  <a16:creationId xmlns:a16="http://schemas.microsoft.com/office/drawing/2014/main" id="{324FE6AE-119A-4AC4-B5DC-016F1C9B4A84}"/>
                </a:ext>
              </a:extLst>
            </p:cNvPr>
            <p:cNvCxnSpPr>
              <a:cxnSpLocks/>
            </p:cNvCxnSpPr>
            <p:nvPr/>
          </p:nvCxnSpPr>
          <p:spPr>
            <a:xfrm>
              <a:off x="8941188" y="3114505"/>
              <a:ext cx="477548" cy="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AB242E0F-C1B3-4D74-9717-8CCD904C1C0E}"/>
                </a:ext>
              </a:extLst>
            </p:cNvPr>
            <p:cNvSpPr txBox="1"/>
            <p:nvPr/>
          </p:nvSpPr>
          <p:spPr>
            <a:xfrm>
              <a:off x="8898984" y="2571727"/>
              <a:ext cx="807723" cy="369332"/>
            </a:xfrm>
            <a:prstGeom prst="rect">
              <a:avLst/>
            </a:prstGeom>
            <a:noFill/>
          </p:spPr>
          <p:txBody>
            <a:bodyPr wrap="square" rtlCol="0">
              <a:spAutoFit/>
            </a:bodyPr>
            <a:lstStyle/>
            <a:p>
              <a:r>
                <a:rPr lang="en-US" dirty="0">
                  <a:solidFill>
                    <a:srgbClr val="00B050"/>
                  </a:solidFill>
                </a:rPr>
                <a:t>Force</a:t>
              </a:r>
            </a:p>
          </p:txBody>
        </p:sp>
      </p:grpSp>
      <p:grpSp>
        <p:nvGrpSpPr>
          <p:cNvPr id="6" name="Group 5">
            <a:extLst>
              <a:ext uri="{FF2B5EF4-FFF2-40B4-BE49-F238E27FC236}">
                <a16:creationId xmlns:a16="http://schemas.microsoft.com/office/drawing/2014/main" id="{1BF999BD-6A56-4842-B06A-60BDE9AC06F2}"/>
              </a:ext>
            </a:extLst>
          </p:cNvPr>
          <p:cNvGrpSpPr/>
          <p:nvPr/>
        </p:nvGrpSpPr>
        <p:grpSpPr>
          <a:xfrm>
            <a:off x="9611579" y="3754597"/>
            <a:ext cx="1751148" cy="708031"/>
            <a:chOff x="9426243" y="4086352"/>
            <a:chExt cx="1751148" cy="708031"/>
          </a:xfrm>
        </p:grpSpPr>
        <p:sp>
          <p:nvSpPr>
            <p:cNvPr id="15" name="Cube 14">
              <a:extLst>
                <a:ext uri="{FF2B5EF4-FFF2-40B4-BE49-F238E27FC236}">
                  <a16:creationId xmlns:a16="http://schemas.microsoft.com/office/drawing/2014/main" id="{E6F26874-003A-42E9-A74A-2FFBFC17B7AE}"/>
                </a:ext>
              </a:extLst>
            </p:cNvPr>
            <p:cNvSpPr/>
            <p:nvPr/>
          </p:nvSpPr>
          <p:spPr>
            <a:xfrm>
              <a:off x="9967570" y="4429258"/>
              <a:ext cx="1209821" cy="36512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Arrow Connector 17">
              <a:extLst>
                <a:ext uri="{FF2B5EF4-FFF2-40B4-BE49-F238E27FC236}">
                  <a16:creationId xmlns:a16="http://schemas.microsoft.com/office/drawing/2014/main" id="{19B8507B-CFF4-45D6-B28F-CB96BA95BC71}"/>
                </a:ext>
              </a:extLst>
            </p:cNvPr>
            <p:cNvCxnSpPr>
              <a:cxnSpLocks/>
            </p:cNvCxnSpPr>
            <p:nvPr/>
          </p:nvCxnSpPr>
          <p:spPr>
            <a:xfrm>
              <a:off x="9468447" y="4629130"/>
              <a:ext cx="477548" cy="0"/>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CEC4F2C-C4F0-488C-8FCD-23F6CA8E61ED}"/>
                </a:ext>
              </a:extLst>
            </p:cNvPr>
            <p:cNvSpPr txBox="1"/>
            <p:nvPr/>
          </p:nvSpPr>
          <p:spPr>
            <a:xfrm>
              <a:off x="9426243" y="4086352"/>
              <a:ext cx="807723" cy="369332"/>
            </a:xfrm>
            <a:prstGeom prst="rect">
              <a:avLst/>
            </a:prstGeom>
            <a:noFill/>
          </p:spPr>
          <p:txBody>
            <a:bodyPr wrap="square" rtlCol="0">
              <a:spAutoFit/>
            </a:bodyPr>
            <a:lstStyle/>
            <a:p>
              <a:r>
                <a:rPr lang="en-US" dirty="0">
                  <a:solidFill>
                    <a:srgbClr val="00B050"/>
                  </a:solidFill>
                </a:rPr>
                <a:t>Force</a:t>
              </a:r>
            </a:p>
          </p:txBody>
        </p:sp>
      </p:grpSp>
      <p:sp>
        <p:nvSpPr>
          <p:cNvPr id="7" name="TextBox 6">
            <a:extLst>
              <a:ext uri="{FF2B5EF4-FFF2-40B4-BE49-F238E27FC236}">
                <a16:creationId xmlns:a16="http://schemas.microsoft.com/office/drawing/2014/main" id="{DC4B4304-4509-4D87-88A4-1B6ACB4FAB0B}"/>
              </a:ext>
            </a:extLst>
          </p:cNvPr>
          <p:cNvSpPr txBox="1"/>
          <p:nvPr/>
        </p:nvSpPr>
        <p:spPr>
          <a:xfrm>
            <a:off x="9006669" y="1547447"/>
            <a:ext cx="1209821" cy="369332"/>
          </a:xfrm>
          <a:prstGeom prst="rect">
            <a:avLst/>
          </a:prstGeom>
          <a:noFill/>
        </p:spPr>
        <p:txBody>
          <a:bodyPr wrap="square" rtlCol="0">
            <a:spAutoFit/>
          </a:bodyPr>
          <a:lstStyle/>
          <a:p>
            <a:r>
              <a:rPr lang="en-US" dirty="0"/>
              <a:t>Vel</a:t>
            </a:r>
            <a:r>
              <a:rPr lang="en-US" baseline="-25000" dirty="0"/>
              <a:t>1</a:t>
            </a:r>
            <a:r>
              <a:rPr lang="en-US" dirty="0"/>
              <a:t> =  </a:t>
            </a:r>
          </a:p>
        </p:txBody>
      </p:sp>
      <p:sp>
        <p:nvSpPr>
          <p:cNvPr id="21" name="TextBox 20">
            <a:extLst>
              <a:ext uri="{FF2B5EF4-FFF2-40B4-BE49-F238E27FC236}">
                <a16:creationId xmlns:a16="http://schemas.microsoft.com/office/drawing/2014/main" id="{F3406944-B570-4E0E-9143-F129E9215500}"/>
              </a:ext>
            </a:extLst>
          </p:cNvPr>
          <p:cNvSpPr txBox="1"/>
          <p:nvPr/>
        </p:nvSpPr>
        <p:spPr>
          <a:xfrm>
            <a:off x="9393387" y="2968270"/>
            <a:ext cx="1641791" cy="369332"/>
          </a:xfrm>
          <a:prstGeom prst="rect">
            <a:avLst/>
          </a:prstGeom>
          <a:noFill/>
        </p:spPr>
        <p:txBody>
          <a:bodyPr wrap="square" rtlCol="0">
            <a:spAutoFit/>
          </a:bodyPr>
          <a:lstStyle/>
          <a:p>
            <a:r>
              <a:rPr lang="en-US" dirty="0"/>
              <a:t>Vel</a:t>
            </a:r>
            <a:r>
              <a:rPr lang="en-US" baseline="-25000" dirty="0"/>
              <a:t>2</a:t>
            </a:r>
            <a:r>
              <a:rPr lang="en-US" dirty="0"/>
              <a:t> = Vel</a:t>
            </a:r>
            <a:r>
              <a:rPr lang="en-US" baseline="-25000" dirty="0"/>
              <a:t>1</a:t>
            </a:r>
            <a:r>
              <a:rPr lang="en-US" dirty="0"/>
              <a:t> + dv</a:t>
            </a:r>
          </a:p>
        </p:txBody>
      </p:sp>
      <p:sp>
        <p:nvSpPr>
          <p:cNvPr id="23" name="TextBox 22">
            <a:extLst>
              <a:ext uri="{FF2B5EF4-FFF2-40B4-BE49-F238E27FC236}">
                <a16:creationId xmlns:a16="http://schemas.microsoft.com/office/drawing/2014/main" id="{CB597341-9A7D-458F-9B0D-463AE2F05AB3}"/>
              </a:ext>
            </a:extLst>
          </p:cNvPr>
          <p:cNvSpPr txBox="1"/>
          <p:nvPr/>
        </p:nvSpPr>
        <p:spPr>
          <a:xfrm>
            <a:off x="10015440" y="4699164"/>
            <a:ext cx="1641791" cy="369332"/>
          </a:xfrm>
          <a:prstGeom prst="rect">
            <a:avLst/>
          </a:prstGeom>
          <a:noFill/>
        </p:spPr>
        <p:txBody>
          <a:bodyPr wrap="square" rtlCol="0">
            <a:spAutoFit/>
          </a:bodyPr>
          <a:lstStyle/>
          <a:p>
            <a:r>
              <a:rPr lang="en-US" dirty="0"/>
              <a:t>Vel</a:t>
            </a:r>
            <a:r>
              <a:rPr lang="en-US" baseline="-25000" dirty="0"/>
              <a:t>3</a:t>
            </a:r>
            <a:r>
              <a:rPr lang="en-US" dirty="0"/>
              <a:t> = Vel</a:t>
            </a:r>
            <a:r>
              <a:rPr lang="en-US" baseline="-25000" dirty="0"/>
              <a:t>2</a:t>
            </a:r>
            <a:r>
              <a:rPr lang="en-US" dirty="0"/>
              <a:t> + dv</a:t>
            </a:r>
          </a:p>
        </p:txBody>
      </p:sp>
      <p:cxnSp>
        <p:nvCxnSpPr>
          <p:cNvPr id="24" name="Straight Arrow Connector 23">
            <a:extLst>
              <a:ext uri="{FF2B5EF4-FFF2-40B4-BE49-F238E27FC236}">
                <a16:creationId xmlns:a16="http://schemas.microsoft.com/office/drawing/2014/main" id="{09C56CC7-D846-45D0-B3B9-D67FB8A0B4BB}"/>
              </a:ext>
            </a:extLst>
          </p:cNvPr>
          <p:cNvCxnSpPr/>
          <p:nvPr/>
        </p:nvCxnSpPr>
        <p:spPr>
          <a:xfrm>
            <a:off x="8645012" y="5416062"/>
            <a:ext cx="2708788"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FBFDDC0-02E9-4E4F-B817-38EA917520A4}"/>
              </a:ext>
            </a:extLst>
          </p:cNvPr>
          <p:cNvSpPr txBox="1"/>
          <p:nvPr/>
        </p:nvSpPr>
        <p:spPr>
          <a:xfrm>
            <a:off x="9482960" y="5516874"/>
            <a:ext cx="1296742" cy="369332"/>
          </a:xfrm>
          <a:prstGeom prst="rect">
            <a:avLst/>
          </a:prstGeom>
          <a:noFill/>
        </p:spPr>
        <p:txBody>
          <a:bodyPr wrap="square" rtlCol="0">
            <a:spAutoFit/>
          </a:bodyPr>
          <a:lstStyle/>
          <a:p>
            <a:r>
              <a:rPr lang="en-US" dirty="0">
                <a:solidFill>
                  <a:srgbClr val="FF0000"/>
                </a:solidFill>
              </a:rPr>
              <a:t>Distance</a:t>
            </a:r>
          </a:p>
        </p:txBody>
      </p:sp>
    </p:spTree>
    <p:extLst>
      <p:ext uri="{BB962C8B-B14F-4D97-AF65-F5344CB8AC3E}">
        <p14:creationId xmlns:p14="http://schemas.microsoft.com/office/powerpoint/2010/main" val="132396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DB79B2D-8AD3-4C1F-A0C0-439BF67C7CC7}"/>
              </a:ext>
            </a:extLst>
          </p:cNvPr>
          <p:cNvSpPr>
            <a:spLocks noGrp="1"/>
          </p:cNvSpPr>
          <p:nvPr>
            <p:ph type="sldNum" sz="quarter" idx="12"/>
          </p:nvPr>
        </p:nvSpPr>
        <p:spPr/>
        <p:txBody>
          <a:bodyPr/>
          <a:lstStyle/>
          <a:p>
            <a:fld id="{89B48E47-33F1-4C26-8211-928D7249E7DD}" type="slidenum">
              <a:rPr lang="en-US" smtClean="0"/>
              <a:t>8</a:t>
            </a:fld>
            <a:endParaRPr lang="en-US"/>
          </a:p>
        </p:txBody>
      </p:sp>
      <p:sp>
        <p:nvSpPr>
          <p:cNvPr id="3" name="TextBox 2">
            <a:extLst>
              <a:ext uri="{FF2B5EF4-FFF2-40B4-BE49-F238E27FC236}">
                <a16:creationId xmlns:a16="http://schemas.microsoft.com/office/drawing/2014/main" id="{911D18F0-5C64-42E2-9338-0D4AA65A321B}"/>
              </a:ext>
            </a:extLst>
          </p:cNvPr>
          <p:cNvSpPr txBox="1"/>
          <p:nvPr/>
        </p:nvSpPr>
        <p:spPr>
          <a:xfrm>
            <a:off x="679938" y="1180780"/>
            <a:ext cx="10832122" cy="461665"/>
          </a:xfrm>
          <a:prstGeom prst="rect">
            <a:avLst/>
          </a:prstGeom>
          <a:noFill/>
        </p:spPr>
        <p:txBody>
          <a:bodyPr wrap="square" rtlCol="0">
            <a:spAutoFit/>
          </a:bodyPr>
          <a:lstStyle/>
          <a:p>
            <a:r>
              <a:rPr lang="en-US" sz="2400" dirty="0"/>
              <a:t>You will notice that Work and Mechanical Energy have the same units (</a:t>
            </a:r>
            <a:r>
              <a:rPr lang="en-US" sz="2400" b="1" dirty="0"/>
              <a:t>N*m</a:t>
            </a:r>
            <a:r>
              <a:rPr lang="en-US" sz="2400" dirty="0"/>
              <a:t> or f</a:t>
            </a:r>
            <a:r>
              <a:rPr lang="en-US" sz="2400" b="1" dirty="0"/>
              <a:t>t*</a:t>
            </a:r>
            <a:r>
              <a:rPr lang="en-US" sz="2400" b="1" dirty="0" err="1"/>
              <a:t>lb</a:t>
            </a:r>
            <a:r>
              <a:rPr lang="en-US" sz="2400" dirty="0"/>
              <a:t>).</a:t>
            </a:r>
          </a:p>
        </p:txBody>
      </p:sp>
      <p:sp>
        <p:nvSpPr>
          <p:cNvPr id="4" name="TextBox 3">
            <a:extLst>
              <a:ext uri="{FF2B5EF4-FFF2-40B4-BE49-F238E27FC236}">
                <a16:creationId xmlns:a16="http://schemas.microsoft.com/office/drawing/2014/main" id="{CDA71FC8-A8BC-409F-BA11-4B38754B0CB9}"/>
              </a:ext>
            </a:extLst>
          </p:cNvPr>
          <p:cNvSpPr txBox="1"/>
          <p:nvPr/>
        </p:nvSpPr>
        <p:spPr>
          <a:xfrm>
            <a:off x="2726787" y="242793"/>
            <a:ext cx="6738425" cy="584775"/>
          </a:xfrm>
          <a:prstGeom prst="rect">
            <a:avLst/>
          </a:prstGeom>
          <a:noFill/>
        </p:spPr>
        <p:txBody>
          <a:bodyPr wrap="square" rtlCol="0">
            <a:spAutoFit/>
          </a:bodyPr>
          <a:lstStyle/>
          <a:p>
            <a:pPr algn="ctr"/>
            <a:r>
              <a:rPr lang="en-US" sz="3200" dirty="0">
                <a:solidFill>
                  <a:srgbClr val="FF0000"/>
                </a:solidFill>
              </a:rPr>
              <a:t>Relationship between Work and Energy</a:t>
            </a:r>
          </a:p>
        </p:txBody>
      </p:sp>
      <p:sp>
        <p:nvSpPr>
          <p:cNvPr id="5" name="TextBox 4">
            <a:extLst>
              <a:ext uri="{FF2B5EF4-FFF2-40B4-BE49-F238E27FC236}">
                <a16:creationId xmlns:a16="http://schemas.microsoft.com/office/drawing/2014/main" id="{0D1D5911-7305-44C9-8D6C-5CE144BBE721}"/>
              </a:ext>
            </a:extLst>
          </p:cNvPr>
          <p:cNvSpPr txBox="1"/>
          <p:nvPr/>
        </p:nvSpPr>
        <p:spPr>
          <a:xfrm>
            <a:off x="679938" y="1846233"/>
            <a:ext cx="10419471" cy="461665"/>
          </a:xfrm>
          <a:prstGeom prst="rect">
            <a:avLst/>
          </a:prstGeom>
          <a:noFill/>
        </p:spPr>
        <p:txBody>
          <a:bodyPr wrap="square" rtlCol="0">
            <a:spAutoFit/>
          </a:bodyPr>
          <a:lstStyle/>
          <a:p>
            <a:r>
              <a:rPr lang="en-US" sz="2400" dirty="0"/>
              <a:t>This means the two must be related in some manner…</a:t>
            </a:r>
          </a:p>
        </p:txBody>
      </p:sp>
      <p:sp>
        <p:nvSpPr>
          <p:cNvPr id="6" name="TextBox 5">
            <a:extLst>
              <a:ext uri="{FF2B5EF4-FFF2-40B4-BE49-F238E27FC236}">
                <a16:creationId xmlns:a16="http://schemas.microsoft.com/office/drawing/2014/main" id="{103D1FF8-AC7F-4A64-8AE5-07FA6AB3944F}"/>
              </a:ext>
            </a:extLst>
          </p:cNvPr>
          <p:cNvSpPr txBox="1"/>
          <p:nvPr/>
        </p:nvSpPr>
        <p:spPr>
          <a:xfrm>
            <a:off x="679937" y="2532097"/>
            <a:ext cx="9740705" cy="830997"/>
          </a:xfrm>
          <a:prstGeom prst="rect">
            <a:avLst/>
          </a:prstGeom>
          <a:noFill/>
        </p:spPr>
        <p:txBody>
          <a:bodyPr wrap="square" rtlCol="0">
            <a:spAutoFit/>
          </a:bodyPr>
          <a:lstStyle/>
          <a:p>
            <a:r>
              <a:rPr lang="en-US" sz="2400" b="1" dirty="0"/>
              <a:t>Energy</a:t>
            </a:r>
            <a:r>
              <a:rPr lang="en-US" sz="2400" dirty="0"/>
              <a:t> is “the ability to do work”, and this is why it can be difficult to envision – after all, how does one envision the “ability” to do something?</a:t>
            </a:r>
          </a:p>
        </p:txBody>
      </p:sp>
      <p:sp>
        <p:nvSpPr>
          <p:cNvPr id="7" name="TextBox 6">
            <a:extLst>
              <a:ext uri="{FF2B5EF4-FFF2-40B4-BE49-F238E27FC236}">
                <a16:creationId xmlns:a16="http://schemas.microsoft.com/office/drawing/2014/main" id="{48A0F19C-6138-45DA-93AA-CD113E7BED06}"/>
              </a:ext>
            </a:extLst>
          </p:cNvPr>
          <p:cNvSpPr txBox="1"/>
          <p:nvPr/>
        </p:nvSpPr>
        <p:spPr>
          <a:xfrm>
            <a:off x="679937" y="3585364"/>
            <a:ext cx="9740705" cy="1200329"/>
          </a:xfrm>
          <a:prstGeom prst="rect">
            <a:avLst/>
          </a:prstGeom>
          <a:noFill/>
        </p:spPr>
        <p:txBody>
          <a:bodyPr wrap="square" rtlCol="0">
            <a:spAutoFit/>
          </a:bodyPr>
          <a:lstStyle/>
          <a:p>
            <a:r>
              <a:rPr lang="en-US" sz="2400" dirty="0"/>
              <a:t>The idea of “ability” in the definition of energy implies that work is stored in an object in some manner.  In fact, the term “energy” comes from Greek meaning “work-within”.</a:t>
            </a:r>
          </a:p>
        </p:txBody>
      </p:sp>
      <p:sp>
        <p:nvSpPr>
          <p:cNvPr id="8" name="TextBox 7">
            <a:extLst>
              <a:ext uri="{FF2B5EF4-FFF2-40B4-BE49-F238E27FC236}">
                <a16:creationId xmlns:a16="http://schemas.microsoft.com/office/drawing/2014/main" id="{DAD936FA-5BA4-43D7-A648-68D9EC9806BC}"/>
              </a:ext>
            </a:extLst>
          </p:cNvPr>
          <p:cNvSpPr txBox="1"/>
          <p:nvPr/>
        </p:nvSpPr>
        <p:spPr>
          <a:xfrm>
            <a:off x="679937" y="5015215"/>
            <a:ext cx="10419471" cy="830997"/>
          </a:xfrm>
          <a:prstGeom prst="rect">
            <a:avLst/>
          </a:prstGeom>
          <a:noFill/>
        </p:spPr>
        <p:txBody>
          <a:bodyPr wrap="square" rtlCol="0">
            <a:spAutoFit/>
          </a:bodyPr>
          <a:lstStyle/>
          <a:p>
            <a:r>
              <a:rPr lang="en-US" sz="2400" dirty="0"/>
              <a:t>Mechanical Work can be related to Mechanical Energy via the </a:t>
            </a:r>
            <a:r>
              <a:rPr lang="en-US" sz="2400" b="1" dirty="0"/>
              <a:t>Work-Energy Theorem</a:t>
            </a:r>
            <a:r>
              <a:rPr lang="en-US" sz="2400" dirty="0"/>
              <a:t>.</a:t>
            </a:r>
          </a:p>
        </p:txBody>
      </p:sp>
    </p:spTree>
    <p:extLst>
      <p:ext uri="{BB962C8B-B14F-4D97-AF65-F5344CB8AC3E}">
        <p14:creationId xmlns:p14="http://schemas.microsoft.com/office/powerpoint/2010/main" val="325613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C9703B-BEEE-48D5-96C4-74EE8E289B4E}"/>
              </a:ext>
            </a:extLst>
          </p:cNvPr>
          <p:cNvSpPr>
            <a:spLocks noGrp="1"/>
          </p:cNvSpPr>
          <p:nvPr>
            <p:ph type="sldNum" sz="quarter" idx="12"/>
          </p:nvPr>
        </p:nvSpPr>
        <p:spPr/>
        <p:txBody>
          <a:bodyPr/>
          <a:lstStyle/>
          <a:p>
            <a:fld id="{89B48E47-33F1-4C26-8211-928D7249E7DD}" type="slidenum">
              <a:rPr lang="en-US" smtClean="0"/>
              <a:t>9</a:t>
            </a:fld>
            <a:endParaRPr lang="en-US"/>
          </a:p>
        </p:txBody>
      </p:sp>
      <p:sp>
        <p:nvSpPr>
          <p:cNvPr id="3" name="TextBox 2">
            <a:extLst>
              <a:ext uri="{FF2B5EF4-FFF2-40B4-BE49-F238E27FC236}">
                <a16:creationId xmlns:a16="http://schemas.microsoft.com/office/drawing/2014/main" id="{2851586E-78E9-44BF-A39B-3BE6A793A061}"/>
              </a:ext>
            </a:extLst>
          </p:cNvPr>
          <p:cNvSpPr txBox="1"/>
          <p:nvPr/>
        </p:nvSpPr>
        <p:spPr>
          <a:xfrm>
            <a:off x="2726787" y="242793"/>
            <a:ext cx="6738425" cy="584775"/>
          </a:xfrm>
          <a:prstGeom prst="rect">
            <a:avLst/>
          </a:prstGeom>
          <a:noFill/>
        </p:spPr>
        <p:txBody>
          <a:bodyPr wrap="square" rtlCol="0">
            <a:spAutoFit/>
          </a:bodyPr>
          <a:lstStyle/>
          <a:p>
            <a:pPr algn="ctr"/>
            <a:r>
              <a:rPr lang="en-US" sz="3200" dirty="0">
                <a:solidFill>
                  <a:srgbClr val="FF0000"/>
                </a:solidFill>
              </a:rPr>
              <a:t>Deriving the Work - Energy Theorem</a:t>
            </a:r>
          </a:p>
        </p:txBody>
      </p:sp>
      <p:grpSp>
        <p:nvGrpSpPr>
          <p:cNvPr id="13" name="Group 12">
            <a:extLst>
              <a:ext uri="{FF2B5EF4-FFF2-40B4-BE49-F238E27FC236}">
                <a16:creationId xmlns:a16="http://schemas.microsoft.com/office/drawing/2014/main" id="{B2F30622-AB9B-467B-8EAC-97391B5530AB}"/>
              </a:ext>
            </a:extLst>
          </p:cNvPr>
          <p:cNvGrpSpPr/>
          <p:nvPr/>
        </p:nvGrpSpPr>
        <p:grpSpPr>
          <a:xfrm>
            <a:off x="2096086" y="1167618"/>
            <a:ext cx="7751299" cy="461665"/>
            <a:chOff x="2096086" y="1167618"/>
            <a:chExt cx="7751299" cy="461665"/>
          </a:xfrm>
        </p:grpSpPr>
        <p:sp>
          <p:nvSpPr>
            <p:cNvPr id="4" name="TextBox 3">
              <a:extLst>
                <a:ext uri="{FF2B5EF4-FFF2-40B4-BE49-F238E27FC236}">
                  <a16:creationId xmlns:a16="http://schemas.microsoft.com/office/drawing/2014/main" id="{A80121BB-138C-4421-810B-022BE0E6B01E}"/>
                </a:ext>
              </a:extLst>
            </p:cNvPr>
            <p:cNvSpPr txBox="1"/>
            <p:nvPr/>
          </p:nvSpPr>
          <p:spPr>
            <a:xfrm>
              <a:off x="2096086" y="1167618"/>
              <a:ext cx="6049108" cy="461665"/>
            </a:xfrm>
            <a:prstGeom prst="rect">
              <a:avLst/>
            </a:prstGeom>
            <a:noFill/>
          </p:spPr>
          <p:txBody>
            <a:bodyPr wrap="square" rtlCol="0">
              <a:spAutoFit/>
            </a:bodyPr>
            <a:lstStyle/>
            <a:p>
              <a:r>
                <a:rPr lang="en-US" sz="2400" b="1" dirty="0">
                  <a:solidFill>
                    <a:srgbClr val="00B050"/>
                  </a:solidFill>
                </a:rPr>
                <a:t>Work </a:t>
              </a:r>
              <a:r>
                <a:rPr lang="en-US" sz="2400" dirty="0"/>
                <a:t>  =   </a:t>
              </a:r>
              <a:r>
                <a:rPr lang="en-US" sz="2400" dirty="0">
                  <a:solidFill>
                    <a:srgbClr val="0070C0"/>
                  </a:solidFill>
                </a:rPr>
                <a:t>Force</a:t>
              </a:r>
              <a:r>
                <a:rPr lang="en-US" sz="2400" dirty="0"/>
                <a:t>  *  </a:t>
              </a:r>
              <a:r>
                <a:rPr lang="en-US" sz="2400" dirty="0">
                  <a:solidFill>
                    <a:srgbClr val="FF0000"/>
                  </a:solidFill>
                </a:rPr>
                <a:t>Distance</a:t>
              </a:r>
              <a:r>
                <a:rPr lang="en-US" sz="2400" dirty="0"/>
                <a:t>   =   </a:t>
              </a:r>
              <a:r>
                <a:rPr lang="en-US" sz="2400" dirty="0">
                  <a:solidFill>
                    <a:srgbClr val="0070C0"/>
                  </a:solidFill>
                </a:rPr>
                <a:t>F</a:t>
              </a:r>
              <a:r>
                <a:rPr lang="en-US" sz="2400" dirty="0"/>
                <a:t> * </a:t>
              </a:r>
              <a:r>
                <a:rPr lang="en-US" sz="2400" dirty="0">
                  <a:solidFill>
                    <a:srgbClr val="FF0000"/>
                  </a:solidFill>
                </a:rPr>
                <a:t>x</a:t>
              </a:r>
              <a:r>
                <a:rPr lang="en-US" sz="2400" dirty="0"/>
                <a:t>   </a:t>
              </a:r>
              <a:endParaRPr lang="en-US" sz="2400" dirty="0">
                <a:solidFill>
                  <a:srgbClr val="FF0000"/>
                </a:solidFill>
              </a:endParaRPr>
            </a:p>
          </p:txBody>
        </p:sp>
        <p:sp>
          <p:nvSpPr>
            <p:cNvPr id="6" name="TextBox 5">
              <a:extLst>
                <a:ext uri="{FF2B5EF4-FFF2-40B4-BE49-F238E27FC236}">
                  <a16:creationId xmlns:a16="http://schemas.microsoft.com/office/drawing/2014/main" id="{E7E3307B-C34F-442F-A086-7FD12A2891BF}"/>
                </a:ext>
              </a:extLst>
            </p:cNvPr>
            <p:cNvSpPr txBox="1"/>
            <p:nvPr/>
          </p:nvSpPr>
          <p:spPr>
            <a:xfrm>
              <a:off x="8398412" y="1195752"/>
              <a:ext cx="1448973" cy="369332"/>
            </a:xfrm>
            <a:prstGeom prst="rect">
              <a:avLst/>
            </a:prstGeom>
            <a:noFill/>
          </p:spPr>
          <p:txBody>
            <a:bodyPr wrap="square" rtlCol="0">
              <a:spAutoFit/>
            </a:bodyPr>
            <a:lstStyle/>
            <a:p>
              <a:r>
                <a:rPr lang="en-US" dirty="0"/>
                <a:t>Eq 1</a:t>
              </a:r>
            </a:p>
          </p:txBody>
        </p:sp>
      </p:grpSp>
      <p:grpSp>
        <p:nvGrpSpPr>
          <p:cNvPr id="14" name="Group 13">
            <a:extLst>
              <a:ext uri="{FF2B5EF4-FFF2-40B4-BE49-F238E27FC236}">
                <a16:creationId xmlns:a16="http://schemas.microsoft.com/office/drawing/2014/main" id="{4EB68B45-B5C6-4E64-BD0F-2CEACA0AA810}"/>
              </a:ext>
            </a:extLst>
          </p:cNvPr>
          <p:cNvGrpSpPr/>
          <p:nvPr/>
        </p:nvGrpSpPr>
        <p:grpSpPr>
          <a:xfrm>
            <a:off x="2096085" y="1812387"/>
            <a:ext cx="7751299" cy="461665"/>
            <a:chOff x="2096085" y="1812387"/>
            <a:chExt cx="7751299" cy="461665"/>
          </a:xfrm>
        </p:grpSpPr>
        <p:sp>
          <p:nvSpPr>
            <p:cNvPr id="5" name="TextBox 4">
              <a:extLst>
                <a:ext uri="{FF2B5EF4-FFF2-40B4-BE49-F238E27FC236}">
                  <a16:creationId xmlns:a16="http://schemas.microsoft.com/office/drawing/2014/main" id="{1B81C270-FD12-4E06-A6EB-1875293F0EC8}"/>
                </a:ext>
              </a:extLst>
            </p:cNvPr>
            <p:cNvSpPr txBox="1"/>
            <p:nvPr/>
          </p:nvSpPr>
          <p:spPr>
            <a:xfrm>
              <a:off x="2096085" y="1812387"/>
              <a:ext cx="5064369" cy="461665"/>
            </a:xfrm>
            <a:prstGeom prst="rect">
              <a:avLst/>
            </a:prstGeom>
            <a:noFill/>
          </p:spPr>
          <p:txBody>
            <a:bodyPr wrap="square" rtlCol="0">
              <a:spAutoFit/>
            </a:bodyPr>
            <a:lstStyle/>
            <a:p>
              <a:r>
                <a:rPr lang="en-US" sz="2400" b="1" dirty="0">
                  <a:solidFill>
                    <a:srgbClr val="0070C0"/>
                  </a:solidFill>
                </a:rPr>
                <a:t>F  </a:t>
              </a:r>
              <a:r>
                <a:rPr lang="en-US" sz="2400" dirty="0"/>
                <a:t>=</a:t>
              </a:r>
              <a:r>
                <a:rPr lang="en-US" sz="2400" b="1" dirty="0"/>
                <a:t>  </a:t>
              </a:r>
              <a:r>
                <a:rPr lang="en-US" sz="2400" b="1" dirty="0">
                  <a:solidFill>
                    <a:srgbClr val="00B0F0"/>
                  </a:solidFill>
                </a:rPr>
                <a:t>m</a:t>
              </a:r>
              <a:r>
                <a:rPr lang="en-US" sz="2400" b="1" dirty="0">
                  <a:solidFill>
                    <a:srgbClr val="7030A0"/>
                  </a:solidFill>
                </a:rPr>
                <a:t>a</a:t>
              </a:r>
            </a:p>
          </p:txBody>
        </p:sp>
        <p:sp>
          <p:nvSpPr>
            <p:cNvPr id="7" name="TextBox 6">
              <a:extLst>
                <a:ext uri="{FF2B5EF4-FFF2-40B4-BE49-F238E27FC236}">
                  <a16:creationId xmlns:a16="http://schemas.microsoft.com/office/drawing/2014/main" id="{91AEDF48-1179-47F7-B2E2-823397DA2459}"/>
                </a:ext>
              </a:extLst>
            </p:cNvPr>
            <p:cNvSpPr txBox="1"/>
            <p:nvPr/>
          </p:nvSpPr>
          <p:spPr>
            <a:xfrm>
              <a:off x="8398411" y="1812387"/>
              <a:ext cx="1448973" cy="369332"/>
            </a:xfrm>
            <a:prstGeom prst="rect">
              <a:avLst/>
            </a:prstGeom>
            <a:noFill/>
          </p:spPr>
          <p:txBody>
            <a:bodyPr wrap="square" rtlCol="0">
              <a:spAutoFit/>
            </a:bodyPr>
            <a:lstStyle/>
            <a:p>
              <a:r>
                <a:rPr lang="en-US" dirty="0"/>
                <a:t>Eq 2</a:t>
              </a:r>
            </a:p>
          </p:txBody>
        </p:sp>
      </p:grpSp>
      <p:sp>
        <p:nvSpPr>
          <p:cNvPr id="8" name="TextBox 7">
            <a:extLst>
              <a:ext uri="{FF2B5EF4-FFF2-40B4-BE49-F238E27FC236}">
                <a16:creationId xmlns:a16="http://schemas.microsoft.com/office/drawing/2014/main" id="{9B8FFD30-4039-47CD-8D60-28849B19BC42}"/>
              </a:ext>
            </a:extLst>
          </p:cNvPr>
          <p:cNvSpPr txBox="1"/>
          <p:nvPr/>
        </p:nvSpPr>
        <p:spPr>
          <a:xfrm>
            <a:off x="2096084" y="2457155"/>
            <a:ext cx="5064369" cy="1200329"/>
          </a:xfrm>
          <a:prstGeom prst="rect">
            <a:avLst/>
          </a:prstGeom>
          <a:noFill/>
        </p:spPr>
        <p:txBody>
          <a:bodyPr wrap="square" rtlCol="0">
            <a:spAutoFit/>
          </a:bodyPr>
          <a:lstStyle/>
          <a:p>
            <a:r>
              <a:rPr lang="en-US" sz="2400" dirty="0"/>
              <a:t>Combining Eq 1 and Eq 2 yields:</a:t>
            </a:r>
          </a:p>
          <a:p>
            <a:endParaRPr lang="en-US" sz="2400" dirty="0"/>
          </a:p>
          <a:p>
            <a:r>
              <a:rPr lang="en-US" sz="2400" b="1" dirty="0">
                <a:solidFill>
                  <a:srgbClr val="00B050"/>
                </a:solidFill>
              </a:rPr>
              <a:t>Work</a:t>
            </a:r>
            <a:r>
              <a:rPr lang="en-US" sz="2400" b="1" dirty="0">
                <a:solidFill>
                  <a:srgbClr val="0070C0"/>
                </a:solidFill>
              </a:rPr>
              <a:t>  </a:t>
            </a:r>
            <a:r>
              <a:rPr lang="en-US" sz="2400" dirty="0"/>
              <a:t>=</a:t>
            </a:r>
            <a:r>
              <a:rPr lang="en-US" sz="2400" b="1" dirty="0"/>
              <a:t>  </a:t>
            </a:r>
            <a:r>
              <a:rPr lang="en-US" sz="2400" b="1" dirty="0">
                <a:solidFill>
                  <a:srgbClr val="00B0F0"/>
                </a:solidFill>
              </a:rPr>
              <a:t>m</a:t>
            </a:r>
            <a:r>
              <a:rPr lang="en-US" sz="2400" b="1" dirty="0">
                <a:solidFill>
                  <a:srgbClr val="7030A0"/>
                </a:solidFill>
              </a:rPr>
              <a:t>a</a:t>
            </a:r>
            <a:r>
              <a:rPr lang="en-US" sz="2400" b="1" dirty="0">
                <a:solidFill>
                  <a:srgbClr val="0070C0"/>
                </a:solidFill>
              </a:rPr>
              <a:t> * </a:t>
            </a:r>
            <a:r>
              <a:rPr lang="en-US" sz="2400" b="1" dirty="0">
                <a:solidFill>
                  <a:srgbClr val="FF0000"/>
                </a:solidFill>
              </a:rPr>
              <a:t>x</a:t>
            </a:r>
          </a:p>
        </p:txBody>
      </p:sp>
      <p:grpSp>
        <p:nvGrpSpPr>
          <p:cNvPr id="15" name="Group 14">
            <a:extLst>
              <a:ext uri="{FF2B5EF4-FFF2-40B4-BE49-F238E27FC236}">
                <a16:creationId xmlns:a16="http://schemas.microsoft.com/office/drawing/2014/main" id="{A686A620-2086-4097-8142-1031B37BFF5D}"/>
              </a:ext>
            </a:extLst>
          </p:cNvPr>
          <p:cNvGrpSpPr/>
          <p:nvPr/>
        </p:nvGrpSpPr>
        <p:grpSpPr>
          <a:xfrm>
            <a:off x="2096084" y="3477874"/>
            <a:ext cx="9594167" cy="1754326"/>
            <a:chOff x="2096084" y="3725842"/>
            <a:chExt cx="9594167" cy="1754326"/>
          </a:xfrm>
        </p:grpSpPr>
        <p:sp>
          <p:nvSpPr>
            <p:cNvPr id="9" name="TextBox 8">
              <a:extLst>
                <a:ext uri="{FF2B5EF4-FFF2-40B4-BE49-F238E27FC236}">
                  <a16:creationId xmlns:a16="http://schemas.microsoft.com/office/drawing/2014/main" id="{4C7B3962-AB49-4678-B05D-EF0168588A40}"/>
                </a:ext>
              </a:extLst>
            </p:cNvPr>
            <p:cNvSpPr txBox="1"/>
            <p:nvPr/>
          </p:nvSpPr>
          <p:spPr>
            <a:xfrm>
              <a:off x="2096084" y="3860744"/>
              <a:ext cx="5064369" cy="1200329"/>
            </a:xfrm>
            <a:prstGeom prst="rect">
              <a:avLst/>
            </a:prstGeom>
            <a:noFill/>
          </p:spPr>
          <p:txBody>
            <a:bodyPr wrap="square" rtlCol="0">
              <a:spAutoFit/>
            </a:bodyPr>
            <a:lstStyle/>
            <a:p>
              <a:r>
                <a:rPr lang="en-US" sz="2400" dirty="0">
                  <a:solidFill>
                    <a:srgbClr val="7030A0"/>
                  </a:solidFill>
                </a:rPr>
                <a:t>		                v</a:t>
              </a:r>
              <a:r>
                <a:rPr lang="en-US" sz="2400" baseline="-25000" dirty="0">
                  <a:solidFill>
                    <a:srgbClr val="7030A0"/>
                  </a:solidFill>
                </a:rPr>
                <a:t>t</a:t>
              </a:r>
              <a:r>
                <a:rPr lang="en-US" sz="2400" dirty="0">
                  <a:solidFill>
                    <a:srgbClr val="7030A0"/>
                  </a:solidFill>
                </a:rPr>
                <a:t> - v</a:t>
              </a:r>
              <a:r>
                <a:rPr lang="en-US" sz="2400" baseline="-25000" dirty="0">
                  <a:solidFill>
                    <a:srgbClr val="7030A0"/>
                  </a:solidFill>
                </a:rPr>
                <a:t>0</a:t>
              </a:r>
              <a:r>
                <a:rPr lang="en-US" sz="2400" dirty="0">
                  <a:solidFill>
                    <a:srgbClr val="7030A0"/>
                  </a:solidFill>
                </a:rPr>
                <a:t>	</a:t>
              </a:r>
            </a:p>
            <a:p>
              <a:r>
                <a:rPr lang="en-US" sz="2400" dirty="0">
                  <a:solidFill>
                    <a:srgbClr val="7030A0"/>
                  </a:solidFill>
                </a:rPr>
                <a:t>Acceleration   </a:t>
              </a:r>
              <a:r>
                <a:rPr lang="en-US" sz="2400" dirty="0"/>
                <a:t>=</a:t>
              </a:r>
              <a:r>
                <a:rPr lang="en-US" sz="2400" dirty="0">
                  <a:solidFill>
                    <a:srgbClr val="7030A0"/>
                  </a:solidFill>
                </a:rPr>
                <a:t>   a   </a:t>
              </a:r>
              <a:r>
                <a:rPr lang="en-US" sz="2400" dirty="0"/>
                <a:t>=   </a:t>
              </a:r>
              <a:r>
                <a:rPr lang="en-US" sz="2400" dirty="0">
                  <a:solidFill>
                    <a:srgbClr val="7030A0"/>
                  </a:solidFill>
                </a:rPr>
                <a:t>----------</a:t>
              </a:r>
            </a:p>
            <a:p>
              <a:r>
                <a:rPr lang="en-US" sz="2400" dirty="0">
                  <a:solidFill>
                    <a:srgbClr val="7030A0"/>
                  </a:solidFill>
                </a:rPr>
                <a:t>                                               t</a:t>
              </a:r>
            </a:p>
          </p:txBody>
        </p:sp>
        <p:sp>
          <p:nvSpPr>
            <p:cNvPr id="10" name="TextBox 9">
              <a:extLst>
                <a:ext uri="{FF2B5EF4-FFF2-40B4-BE49-F238E27FC236}">
                  <a16:creationId xmlns:a16="http://schemas.microsoft.com/office/drawing/2014/main" id="{D946A7B0-6ABA-418F-BCDE-FF46C476819D}"/>
                </a:ext>
              </a:extLst>
            </p:cNvPr>
            <p:cNvSpPr txBox="1"/>
            <p:nvPr/>
          </p:nvSpPr>
          <p:spPr>
            <a:xfrm>
              <a:off x="6822830" y="3725842"/>
              <a:ext cx="4867421" cy="1754326"/>
            </a:xfrm>
            <a:prstGeom prst="rect">
              <a:avLst/>
            </a:prstGeom>
            <a:noFill/>
          </p:spPr>
          <p:txBody>
            <a:bodyPr wrap="square" rtlCol="0">
              <a:spAutoFit/>
            </a:bodyPr>
            <a:lstStyle/>
            <a:p>
              <a:r>
                <a:rPr lang="en-US" dirty="0">
                  <a:solidFill>
                    <a:srgbClr val="7030A0"/>
                  </a:solidFill>
                </a:rPr>
                <a:t>Where:</a:t>
              </a:r>
            </a:p>
            <a:p>
              <a:r>
                <a:rPr lang="en-US" dirty="0">
                  <a:solidFill>
                    <a:srgbClr val="7030A0"/>
                  </a:solidFill>
                </a:rPr>
                <a:t>    V</a:t>
              </a:r>
              <a:r>
                <a:rPr lang="en-US" baseline="-25000" dirty="0">
                  <a:solidFill>
                    <a:srgbClr val="7030A0"/>
                  </a:solidFill>
                </a:rPr>
                <a:t>0</a:t>
              </a:r>
              <a:r>
                <a:rPr lang="en-US" dirty="0">
                  <a:solidFill>
                    <a:srgbClr val="7030A0"/>
                  </a:solidFill>
                </a:rPr>
                <a:t>  = Object’s initial speed at t = 0</a:t>
              </a:r>
            </a:p>
            <a:p>
              <a:r>
                <a:rPr lang="en-US" dirty="0">
                  <a:solidFill>
                    <a:srgbClr val="7030A0"/>
                  </a:solidFill>
                </a:rPr>
                <a:t>    V</a:t>
              </a:r>
              <a:r>
                <a:rPr lang="en-US" baseline="-25000" dirty="0">
                  <a:solidFill>
                    <a:srgbClr val="7030A0"/>
                  </a:solidFill>
                </a:rPr>
                <a:t>t</a:t>
              </a:r>
              <a:r>
                <a:rPr lang="en-US" dirty="0">
                  <a:solidFill>
                    <a:srgbClr val="7030A0"/>
                  </a:solidFill>
                </a:rPr>
                <a:t>   = Object’s speed at time = t</a:t>
              </a:r>
            </a:p>
            <a:p>
              <a:endParaRPr lang="en-US" dirty="0">
                <a:solidFill>
                  <a:srgbClr val="7030A0"/>
                </a:solidFill>
              </a:endParaRPr>
            </a:p>
            <a:p>
              <a:r>
                <a:rPr lang="en-US" dirty="0">
                  <a:solidFill>
                    <a:srgbClr val="7030A0"/>
                  </a:solidFill>
                </a:rPr>
                <a:t>Acceleration is the change in velocity divided by time:   Accel  =  (ft/sec)  /  sec  =  ft/sec</a:t>
              </a:r>
              <a:r>
                <a:rPr lang="en-US" baseline="30000" dirty="0">
                  <a:solidFill>
                    <a:srgbClr val="7030A0"/>
                  </a:solidFill>
                </a:rPr>
                <a:t>2</a:t>
              </a:r>
            </a:p>
          </p:txBody>
        </p:sp>
      </p:grpSp>
      <p:grpSp>
        <p:nvGrpSpPr>
          <p:cNvPr id="16" name="Group 15">
            <a:extLst>
              <a:ext uri="{FF2B5EF4-FFF2-40B4-BE49-F238E27FC236}">
                <a16:creationId xmlns:a16="http://schemas.microsoft.com/office/drawing/2014/main" id="{8916BD5C-2444-4D33-9C6B-414B70332177}"/>
              </a:ext>
            </a:extLst>
          </p:cNvPr>
          <p:cNvGrpSpPr/>
          <p:nvPr/>
        </p:nvGrpSpPr>
        <p:grpSpPr>
          <a:xfrm>
            <a:off x="2096083" y="5120735"/>
            <a:ext cx="9594167" cy="1200329"/>
            <a:chOff x="2096083" y="5198225"/>
            <a:chExt cx="9594167" cy="1200329"/>
          </a:xfrm>
        </p:grpSpPr>
        <p:sp>
          <p:nvSpPr>
            <p:cNvPr id="11" name="TextBox 10">
              <a:extLst>
                <a:ext uri="{FF2B5EF4-FFF2-40B4-BE49-F238E27FC236}">
                  <a16:creationId xmlns:a16="http://schemas.microsoft.com/office/drawing/2014/main" id="{E74A2D69-ADDC-4D9F-B969-B47824482D5C}"/>
                </a:ext>
              </a:extLst>
            </p:cNvPr>
            <p:cNvSpPr txBox="1"/>
            <p:nvPr/>
          </p:nvSpPr>
          <p:spPr>
            <a:xfrm>
              <a:off x="2096083" y="5198225"/>
              <a:ext cx="5064369" cy="1200329"/>
            </a:xfrm>
            <a:prstGeom prst="rect">
              <a:avLst/>
            </a:prstGeom>
            <a:noFill/>
          </p:spPr>
          <p:txBody>
            <a:bodyPr wrap="square" rtlCol="0">
              <a:spAutoFit/>
            </a:bodyPr>
            <a:lstStyle/>
            <a:p>
              <a:r>
                <a:rPr lang="en-US" sz="2400" dirty="0">
                  <a:solidFill>
                    <a:srgbClr val="FF0000"/>
                  </a:solidFill>
                </a:rPr>
                <a:t>		        v</a:t>
              </a:r>
              <a:r>
                <a:rPr lang="en-US" sz="2400" baseline="-25000" dirty="0">
                  <a:solidFill>
                    <a:srgbClr val="FF0000"/>
                  </a:solidFill>
                </a:rPr>
                <a:t>0</a:t>
              </a:r>
              <a:r>
                <a:rPr lang="en-US" sz="2400" dirty="0">
                  <a:solidFill>
                    <a:srgbClr val="FF0000"/>
                  </a:solidFill>
                </a:rPr>
                <a:t> + v</a:t>
              </a:r>
              <a:r>
                <a:rPr lang="en-US" sz="2400" baseline="-25000" dirty="0">
                  <a:solidFill>
                    <a:srgbClr val="FF0000"/>
                  </a:solidFill>
                </a:rPr>
                <a:t>t</a:t>
              </a:r>
              <a:r>
                <a:rPr lang="en-US" sz="2400" dirty="0">
                  <a:solidFill>
                    <a:srgbClr val="FF0000"/>
                  </a:solidFill>
                </a:rPr>
                <a:t>	</a:t>
              </a:r>
            </a:p>
            <a:p>
              <a:r>
                <a:rPr lang="en-US" sz="2400" dirty="0">
                  <a:solidFill>
                    <a:srgbClr val="FF0000"/>
                  </a:solidFill>
                </a:rPr>
                <a:t>Distance   </a:t>
              </a:r>
              <a:r>
                <a:rPr lang="en-US" sz="2400" dirty="0"/>
                <a:t>=</a:t>
              </a:r>
              <a:r>
                <a:rPr lang="en-US" sz="2400" dirty="0">
                  <a:solidFill>
                    <a:srgbClr val="FF0000"/>
                  </a:solidFill>
                </a:rPr>
                <a:t>   x  </a:t>
              </a:r>
              <a:r>
                <a:rPr lang="en-US" sz="2400" dirty="0"/>
                <a:t> =   </a:t>
              </a:r>
              <a:r>
                <a:rPr lang="en-US" sz="2400" dirty="0">
                  <a:solidFill>
                    <a:srgbClr val="FF0000"/>
                  </a:solidFill>
                </a:rPr>
                <a:t>--------- </a:t>
              </a:r>
              <a:r>
                <a:rPr lang="en-US" sz="2400" dirty="0"/>
                <a:t>  </a:t>
              </a:r>
              <a:r>
                <a:rPr lang="en-US" sz="2400" dirty="0">
                  <a:solidFill>
                    <a:srgbClr val="FF0000"/>
                  </a:solidFill>
                </a:rPr>
                <a:t>t</a:t>
              </a:r>
            </a:p>
            <a:p>
              <a:r>
                <a:rPr lang="en-US" sz="2400" dirty="0">
                  <a:solidFill>
                    <a:srgbClr val="FF0000"/>
                  </a:solidFill>
                </a:rPr>
                <a:t>                                       2 </a:t>
              </a:r>
            </a:p>
          </p:txBody>
        </p:sp>
        <p:sp>
          <p:nvSpPr>
            <p:cNvPr id="12" name="TextBox 11">
              <a:extLst>
                <a:ext uri="{FF2B5EF4-FFF2-40B4-BE49-F238E27FC236}">
                  <a16:creationId xmlns:a16="http://schemas.microsoft.com/office/drawing/2014/main" id="{BFD0D6C5-B8C0-43CE-917A-1AE98AEE33C7}"/>
                </a:ext>
              </a:extLst>
            </p:cNvPr>
            <p:cNvSpPr txBox="1"/>
            <p:nvPr/>
          </p:nvSpPr>
          <p:spPr>
            <a:xfrm>
              <a:off x="6822829" y="5486695"/>
              <a:ext cx="4867421" cy="646331"/>
            </a:xfrm>
            <a:prstGeom prst="rect">
              <a:avLst/>
            </a:prstGeom>
            <a:noFill/>
          </p:spPr>
          <p:txBody>
            <a:bodyPr wrap="square" rtlCol="0">
              <a:spAutoFit/>
            </a:bodyPr>
            <a:lstStyle/>
            <a:p>
              <a:r>
                <a:rPr lang="en-US" dirty="0">
                  <a:solidFill>
                    <a:srgbClr val="FF0000"/>
                  </a:solidFill>
                </a:rPr>
                <a:t>Distance is the average velocity of the object multiplied by time:   </a:t>
              </a:r>
              <a:r>
                <a:rPr lang="en-US" dirty="0" err="1">
                  <a:solidFill>
                    <a:srgbClr val="FF0000"/>
                  </a:solidFill>
                </a:rPr>
                <a:t>Dist</a:t>
              </a:r>
              <a:r>
                <a:rPr lang="en-US" dirty="0">
                  <a:solidFill>
                    <a:srgbClr val="FF0000"/>
                  </a:solidFill>
                </a:rPr>
                <a:t> =  ft/sec * sec  =  ft</a:t>
              </a:r>
            </a:p>
          </p:txBody>
        </p:sp>
      </p:grpSp>
    </p:spTree>
    <p:extLst>
      <p:ext uri="{BB962C8B-B14F-4D97-AF65-F5344CB8AC3E}">
        <p14:creationId xmlns:p14="http://schemas.microsoft.com/office/powerpoint/2010/main" val="578795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2561</TotalTime>
  <Words>2418</Words>
  <Application>Microsoft Office PowerPoint</Application>
  <PresentationFormat>Widescreen</PresentationFormat>
  <Paragraphs>280</Paragraphs>
  <Slides>36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1" baseType="lpstr">
      <vt:lpstr>Arial</vt:lpstr>
      <vt:lpstr>Calibri</vt:lpstr>
      <vt:lpstr>Calibri Light</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93</cp:revision>
  <dcterms:created xsi:type="dcterms:W3CDTF">2019-01-02T03:14:38Z</dcterms:created>
  <dcterms:modified xsi:type="dcterms:W3CDTF">2019-01-11T20:40:57Z</dcterms:modified>
</cp:coreProperties>
</file>